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
  </p:notesMasterIdLst>
  <p:sldIdLst>
    <p:sldId id="258" r:id="rId2"/>
    <p:sldId id="259" r:id="rId3"/>
  </p:sldIdLst>
  <p:sldSz cx="9906000" cy="6858000" type="A4"/>
  <p:notesSz cx="9926638" cy="143525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833B"/>
    <a:srgbClr val="E6588B"/>
    <a:srgbClr val="29C7FF"/>
    <a:srgbClr val="6DD9FF"/>
    <a:srgbClr val="EB79A2"/>
    <a:srgbClr val="EF904F"/>
    <a:srgbClr val="72D8D6"/>
    <a:srgbClr val="D90613"/>
    <a:srgbClr val="B276D4"/>
    <a:srgbClr val="BD8A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13" autoAdjust="0"/>
  </p:normalViewPr>
  <p:slideViewPr>
    <p:cSldViewPr snapToGrid="0">
      <p:cViewPr varScale="1">
        <p:scale>
          <a:sx n="107" d="100"/>
          <a:sy n="107" d="100"/>
        </p:scale>
        <p:origin x="15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2625" cy="718433"/>
          </a:xfrm>
          <a:prstGeom prst="rect">
            <a:avLst/>
          </a:prstGeom>
        </p:spPr>
        <p:txBody>
          <a:bodyPr vert="horz" lIns="132733" tIns="66367" rIns="132733" bIns="66367" rtlCol="0"/>
          <a:lstStyle>
            <a:lvl1pPr algn="l">
              <a:defRPr sz="1700"/>
            </a:lvl1pPr>
          </a:lstStyle>
          <a:p>
            <a:endParaRPr kumimoji="1" lang="ja-JP" altLang="en-US"/>
          </a:p>
        </p:txBody>
      </p:sp>
      <p:sp>
        <p:nvSpPr>
          <p:cNvPr id="3" name="日付プレースホルダー 2"/>
          <p:cNvSpPr>
            <a:spLocks noGrp="1"/>
          </p:cNvSpPr>
          <p:nvPr>
            <p:ph type="dt" idx="1"/>
          </p:nvPr>
        </p:nvSpPr>
        <p:spPr>
          <a:xfrm>
            <a:off x="5621697" y="0"/>
            <a:ext cx="4302625" cy="718433"/>
          </a:xfrm>
          <a:prstGeom prst="rect">
            <a:avLst/>
          </a:prstGeom>
        </p:spPr>
        <p:txBody>
          <a:bodyPr vert="horz" lIns="132733" tIns="66367" rIns="132733" bIns="66367" rtlCol="0"/>
          <a:lstStyle>
            <a:lvl1pPr algn="r">
              <a:defRPr sz="1700"/>
            </a:lvl1pPr>
          </a:lstStyle>
          <a:p>
            <a:fld id="{87369805-4D17-4ED4-865F-2908E044737F}" type="datetimeFigureOut">
              <a:rPr kumimoji="1" lang="ja-JP" altLang="en-US" smtClean="0"/>
              <a:t>2024/10/21</a:t>
            </a:fld>
            <a:endParaRPr kumimoji="1" lang="ja-JP" altLang="en-US"/>
          </a:p>
        </p:txBody>
      </p:sp>
      <p:sp>
        <p:nvSpPr>
          <p:cNvPr id="4" name="スライド イメージ プレースホルダー 3"/>
          <p:cNvSpPr>
            <a:spLocks noGrp="1" noRot="1" noChangeAspect="1"/>
          </p:cNvSpPr>
          <p:nvPr>
            <p:ph type="sldImg" idx="2"/>
          </p:nvPr>
        </p:nvSpPr>
        <p:spPr>
          <a:xfrm>
            <a:off x="1466850" y="1795463"/>
            <a:ext cx="6992938" cy="4841875"/>
          </a:xfrm>
          <a:prstGeom prst="rect">
            <a:avLst/>
          </a:prstGeom>
          <a:noFill/>
          <a:ln w="12700">
            <a:solidFill>
              <a:prstClr val="black"/>
            </a:solidFill>
          </a:ln>
        </p:spPr>
        <p:txBody>
          <a:bodyPr vert="horz" lIns="132733" tIns="66367" rIns="132733" bIns="66367" rtlCol="0" anchor="ctr"/>
          <a:lstStyle/>
          <a:p>
            <a:endParaRPr lang="ja-JP" altLang="en-US"/>
          </a:p>
        </p:txBody>
      </p:sp>
      <p:sp>
        <p:nvSpPr>
          <p:cNvPr id="5" name="ノート プレースホルダー 4"/>
          <p:cNvSpPr>
            <a:spLocks noGrp="1"/>
          </p:cNvSpPr>
          <p:nvPr>
            <p:ph type="body" sz="quarter" idx="3"/>
          </p:nvPr>
        </p:nvSpPr>
        <p:spPr>
          <a:xfrm>
            <a:off x="992202" y="6906597"/>
            <a:ext cx="7942238" cy="5651059"/>
          </a:xfrm>
          <a:prstGeom prst="rect">
            <a:avLst/>
          </a:prstGeom>
        </p:spPr>
        <p:txBody>
          <a:bodyPr vert="horz" lIns="132733" tIns="66367" rIns="132733" bIns="6636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3634156"/>
            <a:ext cx="4302625" cy="718433"/>
          </a:xfrm>
          <a:prstGeom prst="rect">
            <a:avLst/>
          </a:prstGeom>
        </p:spPr>
        <p:txBody>
          <a:bodyPr vert="horz" lIns="132733" tIns="66367" rIns="132733" bIns="66367" rtlCol="0" anchor="b"/>
          <a:lstStyle>
            <a:lvl1pPr algn="l">
              <a:defRPr sz="1700"/>
            </a:lvl1pPr>
          </a:lstStyle>
          <a:p>
            <a:endParaRPr kumimoji="1" lang="ja-JP" altLang="en-US"/>
          </a:p>
        </p:txBody>
      </p:sp>
      <p:sp>
        <p:nvSpPr>
          <p:cNvPr id="7" name="スライド番号プレースホルダー 6"/>
          <p:cNvSpPr>
            <a:spLocks noGrp="1"/>
          </p:cNvSpPr>
          <p:nvPr>
            <p:ph type="sldNum" sz="quarter" idx="5"/>
          </p:nvPr>
        </p:nvSpPr>
        <p:spPr>
          <a:xfrm>
            <a:off x="5621697" y="13634156"/>
            <a:ext cx="4302625" cy="718433"/>
          </a:xfrm>
          <a:prstGeom prst="rect">
            <a:avLst/>
          </a:prstGeom>
        </p:spPr>
        <p:txBody>
          <a:bodyPr vert="horz" lIns="132733" tIns="66367" rIns="132733" bIns="66367" rtlCol="0" anchor="b"/>
          <a:lstStyle>
            <a:lvl1pPr algn="r">
              <a:defRPr sz="1700"/>
            </a:lvl1pPr>
          </a:lstStyle>
          <a:p>
            <a:fld id="{8851A68F-9240-4C90-9997-281DBC1CABC1}" type="slidenum">
              <a:rPr kumimoji="1" lang="ja-JP" altLang="en-US" smtClean="0"/>
              <a:t>‹#›</a:t>
            </a:fld>
            <a:endParaRPr kumimoji="1" lang="ja-JP" altLang="en-US"/>
          </a:p>
        </p:txBody>
      </p:sp>
    </p:spTree>
    <p:extLst>
      <p:ext uri="{BB962C8B-B14F-4D97-AF65-F5344CB8AC3E}">
        <p14:creationId xmlns:p14="http://schemas.microsoft.com/office/powerpoint/2010/main" val="40917596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851A68F-9240-4C90-9997-281DBC1CABC1}" type="slidenum">
              <a:rPr kumimoji="1" lang="ja-JP" altLang="en-US" smtClean="0"/>
              <a:t>1</a:t>
            </a:fld>
            <a:endParaRPr kumimoji="1" lang="ja-JP" altLang="en-US"/>
          </a:p>
        </p:txBody>
      </p:sp>
    </p:spTree>
    <p:extLst>
      <p:ext uri="{BB962C8B-B14F-4D97-AF65-F5344CB8AC3E}">
        <p14:creationId xmlns:p14="http://schemas.microsoft.com/office/powerpoint/2010/main" val="863791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851A68F-9240-4C90-9997-281DBC1CABC1}" type="slidenum">
              <a:rPr kumimoji="1" lang="ja-JP" altLang="en-US" smtClean="0"/>
              <a:t>2</a:t>
            </a:fld>
            <a:endParaRPr kumimoji="1" lang="ja-JP" altLang="en-US"/>
          </a:p>
        </p:txBody>
      </p:sp>
    </p:spTree>
    <p:extLst>
      <p:ext uri="{BB962C8B-B14F-4D97-AF65-F5344CB8AC3E}">
        <p14:creationId xmlns:p14="http://schemas.microsoft.com/office/powerpoint/2010/main" val="137087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1739E3D-8BEF-4266-AFF4-034C4557E479}" type="datetimeFigureOut">
              <a:rPr kumimoji="1" lang="ja-JP" altLang="en-US" smtClean="0"/>
              <a:t>2024/10/21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4004827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739E3D-8BEF-4266-AFF4-034C4557E479}" type="datetimeFigureOut">
              <a:rPr kumimoji="1" lang="ja-JP" altLang="en-US" smtClean="0"/>
              <a:t>2024/10/21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233474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739E3D-8BEF-4266-AFF4-034C4557E479}" type="datetimeFigureOut">
              <a:rPr kumimoji="1" lang="ja-JP" altLang="en-US" smtClean="0"/>
              <a:t>2024/10/21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2010447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739E3D-8BEF-4266-AFF4-034C4557E479}" type="datetimeFigureOut">
              <a:rPr kumimoji="1" lang="ja-JP" altLang="en-US" smtClean="0"/>
              <a:t>2024/10/21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174695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1739E3D-8BEF-4266-AFF4-034C4557E479}" type="datetimeFigureOut">
              <a:rPr kumimoji="1" lang="ja-JP" altLang="en-US" smtClean="0"/>
              <a:t>2024/10/21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2988271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1739E3D-8BEF-4266-AFF4-034C4557E479}" type="datetimeFigureOut">
              <a:rPr kumimoji="1" lang="ja-JP" altLang="en-US" smtClean="0"/>
              <a:t>2024/10/21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1917047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1739E3D-8BEF-4266-AFF4-034C4557E479}" type="datetimeFigureOut">
              <a:rPr kumimoji="1" lang="ja-JP" altLang="en-US" smtClean="0"/>
              <a:t>2024/10/21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814592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1739E3D-8BEF-4266-AFF4-034C4557E479}" type="datetimeFigureOut">
              <a:rPr kumimoji="1" lang="ja-JP" altLang="en-US" smtClean="0"/>
              <a:t>2024/10/21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680854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739E3D-8BEF-4266-AFF4-034C4557E479}" type="datetimeFigureOut">
              <a:rPr kumimoji="1" lang="ja-JP" altLang="en-US" smtClean="0"/>
              <a:t>2024/10/21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331709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1739E3D-8BEF-4266-AFF4-034C4557E479}" type="datetimeFigureOut">
              <a:rPr kumimoji="1" lang="ja-JP" altLang="en-US" smtClean="0"/>
              <a:t>2024/10/21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1501969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1739E3D-8BEF-4266-AFF4-034C4557E479}" type="datetimeFigureOut">
              <a:rPr kumimoji="1" lang="ja-JP" altLang="en-US" smtClean="0"/>
              <a:t>2024/10/21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3713870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39E3D-8BEF-4266-AFF4-034C4557E479}" type="datetimeFigureOut">
              <a:rPr kumimoji="1" lang="ja-JP" altLang="en-US" smtClean="0"/>
              <a:t>2024/10/21</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838385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6.JP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 Id="rId14" Type="http://schemas.openxmlformats.org/officeDocument/2006/relationships/image" Target="../media/image12.jpg"/></Relationships>
</file>

<file path=ppt/slides/_rels/slide2.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g"/><Relationship Id="rId18" Type="http://schemas.openxmlformats.org/officeDocument/2006/relationships/image" Target="../media/image32.jp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g"/><Relationship Id="rId17" Type="http://schemas.openxmlformats.org/officeDocument/2006/relationships/image" Target="../media/image31.jpg"/><Relationship Id="rId2" Type="http://schemas.openxmlformats.org/officeDocument/2006/relationships/notesSlide" Target="../notesSlides/notesSlide2.xml"/><Relationship Id="rId16"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5" Type="http://schemas.openxmlformats.org/officeDocument/2006/relationships/image" Target="../media/image29.jpg"/><Relationship Id="rId10" Type="http://schemas.openxmlformats.org/officeDocument/2006/relationships/image" Target="../media/image24.jpg"/><Relationship Id="rId19" Type="http://schemas.openxmlformats.org/officeDocument/2006/relationships/image" Target="../media/image33.jpg"/><Relationship Id="rId4" Type="http://schemas.openxmlformats.org/officeDocument/2006/relationships/image" Target="../media/image18.jpeg"/><Relationship Id="rId9" Type="http://schemas.openxmlformats.org/officeDocument/2006/relationships/image" Target="../media/image23.jpg"/><Relationship Id="rId1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四角形: 角を丸くする 68">
            <a:extLst>
              <a:ext uri="{FF2B5EF4-FFF2-40B4-BE49-F238E27FC236}">
                <a16:creationId xmlns:a16="http://schemas.microsoft.com/office/drawing/2014/main" id="{0A0241E7-7E55-4DF2-ABC1-36F751F5A4F8}"/>
              </a:ext>
            </a:extLst>
          </p:cNvPr>
          <p:cNvSpPr/>
          <p:nvPr/>
        </p:nvSpPr>
        <p:spPr>
          <a:xfrm>
            <a:off x="5175703" y="4597998"/>
            <a:ext cx="4652250" cy="2159339"/>
          </a:xfrm>
          <a:prstGeom prst="roundRect">
            <a:avLst>
              <a:gd name="adj" fmla="val 7583"/>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46" dirty="0"/>
          </a:p>
        </p:txBody>
      </p:sp>
      <p:sp>
        <p:nvSpPr>
          <p:cNvPr id="49" name="四角形: 角を丸くする 48">
            <a:extLst>
              <a:ext uri="{FF2B5EF4-FFF2-40B4-BE49-F238E27FC236}">
                <a16:creationId xmlns:a16="http://schemas.microsoft.com/office/drawing/2014/main" id="{CC1F04A7-C09C-451B-9646-C2F9D2981DCA}"/>
              </a:ext>
            </a:extLst>
          </p:cNvPr>
          <p:cNvSpPr/>
          <p:nvPr/>
        </p:nvSpPr>
        <p:spPr>
          <a:xfrm>
            <a:off x="150079" y="3338645"/>
            <a:ext cx="4916922" cy="1594727"/>
          </a:xfrm>
          <a:prstGeom prst="roundRect">
            <a:avLst>
              <a:gd name="adj" fmla="val 9228"/>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4" name="小波 3">
            <a:extLst>
              <a:ext uri="{FF2B5EF4-FFF2-40B4-BE49-F238E27FC236}">
                <a16:creationId xmlns:a16="http://schemas.microsoft.com/office/drawing/2014/main" id="{04F7928C-1093-4D50-938E-5CB0579DC220}"/>
              </a:ext>
            </a:extLst>
          </p:cNvPr>
          <p:cNvSpPr/>
          <p:nvPr/>
        </p:nvSpPr>
        <p:spPr>
          <a:xfrm>
            <a:off x="228135" y="46318"/>
            <a:ext cx="4829789" cy="1434772"/>
          </a:xfrm>
          <a:prstGeom prst="doubleWave">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246"/>
          </a:p>
        </p:txBody>
      </p:sp>
      <p:sp>
        <p:nvSpPr>
          <p:cNvPr id="6" name="正方形/長方形 5">
            <a:extLst>
              <a:ext uri="{FF2B5EF4-FFF2-40B4-BE49-F238E27FC236}">
                <a16:creationId xmlns:a16="http://schemas.microsoft.com/office/drawing/2014/main" id="{2994945D-CA79-4391-ACEC-EC39E7C2EAE9}"/>
              </a:ext>
            </a:extLst>
          </p:cNvPr>
          <p:cNvSpPr/>
          <p:nvPr/>
        </p:nvSpPr>
        <p:spPr>
          <a:xfrm>
            <a:off x="95274" y="151641"/>
            <a:ext cx="139502" cy="1434772"/>
          </a:xfrm>
          <a:prstGeom prst="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46">
              <a:solidFill>
                <a:schemeClr val="accent6">
                  <a:lumMod val="75000"/>
                </a:schemeClr>
              </a:solidFill>
            </a:endParaRPr>
          </a:p>
        </p:txBody>
      </p:sp>
      <p:sp>
        <p:nvSpPr>
          <p:cNvPr id="7" name="四角形: 角を丸くする 6">
            <a:extLst>
              <a:ext uri="{FF2B5EF4-FFF2-40B4-BE49-F238E27FC236}">
                <a16:creationId xmlns:a16="http://schemas.microsoft.com/office/drawing/2014/main" id="{ABCAB766-97E9-4FC0-B97D-84876F8CB1F0}"/>
              </a:ext>
            </a:extLst>
          </p:cNvPr>
          <p:cNvSpPr/>
          <p:nvPr/>
        </p:nvSpPr>
        <p:spPr>
          <a:xfrm>
            <a:off x="165025" y="1713031"/>
            <a:ext cx="4892899" cy="1563132"/>
          </a:xfrm>
          <a:prstGeom prst="roundRect">
            <a:avLst>
              <a:gd name="adj" fmla="val 8971"/>
            </a:avLst>
          </a:prstGeom>
          <a:ln>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46" dirty="0"/>
          </a:p>
        </p:txBody>
      </p:sp>
      <p:sp>
        <p:nvSpPr>
          <p:cNvPr id="43" name="テキスト ボックス 42">
            <a:extLst>
              <a:ext uri="{FF2B5EF4-FFF2-40B4-BE49-F238E27FC236}">
                <a16:creationId xmlns:a16="http://schemas.microsoft.com/office/drawing/2014/main" id="{455D471B-809B-4F11-8DFA-0CDCFB4A2ED3}"/>
              </a:ext>
            </a:extLst>
          </p:cNvPr>
          <p:cNvSpPr txBox="1"/>
          <p:nvPr/>
        </p:nvSpPr>
        <p:spPr>
          <a:xfrm>
            <a:off x="716691" y="392970"/>
            <a:ext cx="4266195" cy="573729"/>
          </a:xfrm>
          <a:prstGeom prst="rect">
            <a:avLst/>
          </a:prstGeom>
          <a:noFill/>
        </p:spPr>
        <p:txBody>
          <a:bodyPr wrap="square" rtlCol="0">
            <a:prstTxWarp prst="textDoubleWave1">
              <a:avLst/>
            </a:prstTxWarp>
            <a:spAutoFit/>
          </a:bodyPr>
          <a:lstStyle/>
          <a:p>
            <a:r>
              <a:rPr kumimoji="1" lang="ja-JP" altLang="en-US" sz="3738" b="1" dirty="0">
                <a:solidFill>
                  <a:srgbClr val="ED833B"/>
                </a:solidFill>
                <a:latin typeface="HG丸ｺﾞｼｯｸM-PRO" panose="020F0600000000000000" pitchFamily="50" charset="-128"/>
                <a:ea typeface="HG丸ｺﾞｼｯｸM-PRO" panose="020F0600000000000000" pitchFamily="50" charset="-128"/>
              </a:rPr>
              <a:t>つながろう通信</a:t>
            </a:r>
          </a:p>
        </p:txBody>
      </p:sp>
      <p:sp>
        <p:nvSpPr>
          <p:cNvPr id="44" name="テキスト ボックス 43">
            <a:extLst>
              <a:ext uri="{FF2B5EF4-FFF2-40B4-BE49-F238E27FC236}">
                <a16:creationId xmlns:a16="http://schemas.microsoft.com/office/drawing/2014/main" id="{B639947F-FEBD-44E7-ABDB-1CE7A836DEF7}"/>
              </a:ext>
            </a:extLst>
          </p:cNvPr>
          <p:cNvSpPr txBox="1"/>
          <p:nvPr/>
        </p:nvSpPr>
        <p:spPr>
          <a:xfrm>
            <a:off x="2439707" y="167774"/>
            <a:ext cx="1673789" cy="284052"/>
          </a:xfrm>
          <a:prstGeom prst="rect">
            <a:avLst/>
          </a:prstGeom>
          <a:noFill/>
        </p:spPr>
        <p:txBody>
          <a:bodyPr wrap="square" rtlCol="0">
            <a:spAutoFit/>
          </a:bodyPr>
          <a:lstStyle/>
          <a:p>
            <a:r>
              <a:rPr kumimoji="1" lang="ja-JP" altLang="en-US" sz="1246" b="1" dirty="0">
                <a:solidFill>
                  <a:srgbClr val="ED833B"/>
                </a:solidFill>
              </a:rPr>
              <a:t>令和６年１０月吉日</a:t>
            </a:r>
          </a:p>
        </p:txBody>
      </p:sp>
      <p:sp>
        <p:nvSpPr>
          <p:cNvPr id="45" name="テキスト ボックス 44">
            <a:extLst>
              <a:ext uri="{FF2B5EF4-FFF2-40B4-BE49-F238E27FC236}">
                <a16:creationId xmlns:a16="http://schemas.microsoft.com/office/drawing/2014/main" id="{FFC3E0B7-3BDF-403E-9428-59CED77B5E61}"/>
              </a:ext>
            </a:extLst>
          </p:cNvPr>
          <p:cNvSpPr txBox="1"/>
          <p:nvPr/>
        </p:nvSpPr>
        <p:spPr>
          <a:xfrm>
            <a:off x="664205" y="948542"/>
            <a:ext cx="3089434" cy="430887"/>
          </a:xfrm>
          <a:prstGeom prst="rect">
            <a:avLst/>
          </a:prstGeom>
          <a:noFill/>
        </p:spPr>
        <p:txBody>
          <a:bodyPr wrap="square" rtlCol="0">
            <a:spAutoFit/>
          </a:bodyPr>
          <a:lstStyle/>
          <a:p>
            <a:r>
              <a:rPr kumimoji="1" lang="ja-JP" altLang="en-US" sz="1100" b="1" dirty="0">
                <a:solidFill>
                  <a:srgbClr val="ED833B"/>
                </a:solidFill>
              </a:rPr>
              <a:t>夕張市生活支援コーディネーター 谷口・山田</a:t>
            </a:r>
            <a:endParaRPr kumimoji="1" lang="en-US" altLang="ja-JP" sz="1100" b="1" dirty="0">
              <a:solidFill>
                <a:srgbClr val="ED833B"/>
              </a:solidFill>
            </a:endParaRPr>
          </a:p>
          <a:p>
            <a:r>
              <a:rPr kumimoji="1" lang="ja-JP" altLang="en-US" sz="1100" b="1" dirty="0">
                <a:solidFill>
                  <a:srgbClr val="ED833B"/>
                </a:solidFill>
              </a:rPr>
              <a:t>　　社会福祉協議会内</a:t>
            </a:r>
            <a:r>
              <a:rPr kumimoji="1" lang="en-US" altLang="ja-JP" sz="1100" b="1" dirty="0">
                <a:solidFill>
                  <a:srgbClr val="ED833B"/>
                </a:solidFill>
              </a:rPr>
              <a:t>(56-6004)</a:t>
            </a:r>
            <a:endParaRPr kumimoji="1" lang="ja-JP" altLang="en-US" sz="1100" b="1" dirty="0">
              <a:solidFill>
                <a:srgbClr val="ED833B"/>
              </a:solidFill>
            </a:endParaRPr>
          </a:p>
        </p:txBody>
      </p:sp>
      <p:sp>
        <p:nvSpPr>
          <p:cNvPr id="46" name="テキスト ボックス 45">
            <a:extLst>
              <a:ext uri="{FF2B5EF4-FFF2-40B4-BE49-F238E27FC236}">
                <a16:creationId xmlns:a16="http://schemas.microsoft.com/office/drawing/2014/main" id="{938EDB91-0AF1-43D7-AEAE-8AEA7EB37440}"/>
              </a:ext>
            </a:extLst>
          </p:cNvPr>
          <p:cNvSpPr txBox="1"/>
          <p:nvPr/>
        </p:nvSpPr>
        <p:spPr>
          <a:xfrm>
            <a:off x="3196625" y="1037210"/>
            <a:ext cx="1864472" cy="338554"/>
          </a:xfrm>
          <a:prstGeom prst="rect">
            <a:avLst/>
          </a:prstGeom>
          <a:noFill/>
        </p:spPr>
        <p:txBody>
          <a:bodyPr wrap="square" rtlCol="0">
            <a:spAutoFit/>
          </a:bodyPr>
          <a:lstStyle/>
          <a:p>
            <a:r>
              <a:rPr kumimoji="1" lang="ja-JP" altLang="en-US" sz="1600" b="1" dirty="0">
                <a:solidFill>
                  <a:schemeClr val="accent6">
                    <a:lumMod val="75000"/>
                  </a:schemeClr>
                </a:solidFill>
                <a:latin typeface="HG丸ｺﾞｼｯｸM-PRO" panose="020F0600000000000000" pitchFamily="50" charset="-128"/>
                <a:ea typeface="HG丸ｺﾞｼｯｸM-PRO" panose="020F0600000000000000" pitchFamily="50" charset="-128"/>
              </a:rPr>
              <a:t>     秋冷 第７１号</a:t>
            </a:r>
          </a:p>
        </p:txBody>
      </p:sp>
      <p:sp>
        <p:nvSpPr>
          <p:cNvPr id="5" name="楕円 4">
            <a:extLst>
              <a:ext uri="{FF2B5EF4-FFF2-40B4-BE49-F238E27FC236}">
                <a16:creationId xmlns:a16="http://schemas.microsoft.com/office/drawing/2014/main" id="{82D7EACE-24DF-450D-A36F-2D6E6E82A61B}"/>
              </a:ext>
            </a:extLst>
          </p:cNvPr>
          <p:cNvSpPr/>
          <p:nvPr/>
        </p:nvSpPr>
        <p:spPr>
          <a:xfrm>
            <a:off x="46025" y="24994"/>
            <a:ext cx="231360" cy="202230"/>
          </a:xfrm>
          <a:prstGeom prst="ellipse">
            <a:avLst/>
          </a:prstGeom>
          <a:solidFill>
            <a:schemeClr val="accent2">
              <a:lumMod val="75000"/>
            </a:schemeClr>
          </a:solidFill>
          <a:ln w="28575">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46" dirty="0">
                <a:solidFill>
                  <a:srgbClr val="ED833B"/>
                </a:solidFill>
              </a:rPr>
              <a:t>　</a:t>
            </a:r>
          </a:p>
        </p:txBody>
      </p:sp>
      <p:sp>
        <p:nvSpPr>
          <p:cNvPr id="35" name="四角形: 角を丸くする 34">
            <a:extLst>
              <a:ext uri="{FF2B5EF4-FFF2-40B4-BE49-F238E27FC236}">
                <a16:creationId xmlns:a16="http://schemas.microsoft.com/office/drawing/2014/main" id="{7A25FF51-1919-46E9-B90B-A5821E66D1FA}"/>
              </a:ext>
            </a:extLst>
          </p:cNvPr>
          <p:cNvSpPr/>
          <p:nvPr/>
        </p:nvSpPr>
        <p:spPr>
          <a:xfrm>
            <a:off x="511510" y="1398041"/>
            <a:ext cx="4224726" cy="2217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HG丸ｺﾞｼｯｸM-PRO" panose="020F0600000000000000" pitchFamily="50" charset="-128"/>
                <a:ea typeface="HG丸ｺﾞｼｯｸM-PRO" panose="020F0600000000000000" pitchFamily="50" charset="-128"/>
              </a:rPr>
              <a:t>地域資源をつなぎながら 支えあい活動の推進をしています</a:t>
            </a:r>
          </a:p>
        </p:txBody>
      </p:sp>
      <p:sp>
        <p:nvSpPr>
          <p:cNvPr id="86" name="四角形: 角を丸くする 85">
            <a:extLst>
              <a:ext uri="{FF2B5EF4-FFF2-40B4-BE49-F238E27FC236}">
                <a16:creationId xmlns:a16="http://schemas.microsoft.com/office/drawing/2014/main" id="{F82842E0-ED45-4EF2-9BDD-2FED740668A3}"/>
              </a:ext>
            </a:extLst>
          </p:cNvPr>
          <p:cNvSpPr/>
          <p:nvPr/>
        </p:nvSpPr>
        <p:spPr>
          <a:xfrm>
            <a:off x="5175703" y="2260003"/>
            <a:ext cx="4652249" cy="2254994"/>
          </a:xfrm>
          <a:prstGeom prst="roundRect">
            <a:avLst>
              <a:gd name="adj" fmla="val 8145"/>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46" dirty="0"/>
          </a:p>
        </p:txBody>
      </p:sp>
      <p:sp>
        <p:nvSpPr>
          <p:cNvPr id="53" name="四角形: 角を丸くする 52">
            <a:extLst>
              <a:ext uri="{FF2B5EF4-FFF2-40B4-BE49-F238E27FC236}">
                <a16:creationId xmlns:a16="http://schemas.microsoft.com/office/drawing/2014/main" id="{FB5280AB-103A-499F-9011-F416026A42AA}"/>
              </a:ext>
            </a:extLst>
          </p:cNvPr>
          <p:cNvSpPr/>
          <p:nvPr/>
        </p:nvSpPr>
        <p:spPr>
          <a:xfrm>
            <a:off x="5161370" y="85045"/>
            <a:ext cx="4652248" cy="2110052"/>
          </a:xfrm>
          <a:prstGeom prst="roundRect">
            <a:avLst>
              <a:gd name="adj" fmla="val 7583"/>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46" dirty="0"/>
          </a:p>
        </p:txBody>
      </p:sp>
      <p:sp>
        <p:nvSpPr>
          <p:cNvPr id="67" name="テキスト ボックス 66">
            <a:extLst>
              <a:ext uri="{FF2B5EF4-FFF2-40B4-BE49-F238E27FC236}">
                <a16:creationId xmlns:a16="http://schemas.microsoft.com/office/drawing/2014/main" id="{49E9810F-CF3C-489D-B6A9-F93325C9ECEC}"/>
              </a:ext>
            </a:extLst>
          </p:cNvPr>
          <p:cNvSpPr txBox="1"/>
          <p:nvPr/>
        </p:nvSpPr>
        <p:spPr>
          <a:xfrm>
            <a:off x="207769" y="3356054"/>
            <a:ext cx="4826945" cy="338554"/>
          </a:xfrm>
          <a:prstGeom prst="rect">
            <a:avLst/>
          </a:prstGeom>
          <a:noFill/>
        </p:spPr>
        <p:txBody>
          <a:bodyPr wrap="square" rtlCol="0">
            <a:spAutoFit/>
          </a:bodyPr>
          <a:lstStyle/>
          <a:p>
            <a:pPr algn="ctr"/>
            <a:r>
              <a:rPr kumimoji="1" lang="ja-JP" altLang="en-US" sz="1600" b="1" i="1" dirty="0"/>
              <a:t>令和６年度 サポーター養成講座　スタート！</a:t>
            </a:r>
          </a:p>
        </p:txBody>
      </p:sp>
      <p:sp>
        <p:nvSpPr>
          <p:cNvPr id="80" name="テキスト ボックス 79">
            <a:extLst>
              <a:ext uri="{FF2B5EF4-FFF2-40B4-BE49-F238E27FC236}">
                <a16:creationId xmlns:a16="http://schemas.microsoft.com/office/drawing/2014/main" id="{6B590663-3930-4813-9FF9-687FE32118E1}"/>
              </a:ext>
            </a:extLst>
          </p:cNvPr>
          <p:cNvSpPr txBox="1"/>
          <p:nvPr/>
        </p:nvSpPr>
        <p:spPr>
          <a:xfrm>
            <a:off x="1119426" y="2080659"/>
            <a:ext cx="2702833" cy="1148456"/>
          </a:xfrm>
          <a:prstGeom prst="rect">
            <a:avLst/>
          </a:prstGeom>
          <a:noFill/>
        </p:spPr>
        <p:txBody>
          <a:bodyPr wrap="square" rtlCol="0">
            <a:spAutoFit/>
          </a:bodyPr>
          <a:lstStyle/>
          <a:p>
            <a:pPr>
              <a:lnSpc>
                <a:spcPts val="1400"/>
              </a:lnSpc>
            </a:pPr>
            <a:r>
              <a:rPr kumimoji="1" lang="ja-JP" altLang="en-US" sz="1100" dirty="0">
                <a:latin typeface="HG丸ｺﾞｼｯｸM-PRO" panose="020F0600000000000000" pitchFamily="50" charset="-128"/>
                <a:ea typeface="HG丸ｺﾞｼｯｸM-PRO" panose="020F0600000000000000" pitchFamily="50" charset="-128"/>
              </a:rPr>
              <a:t>１０月も新規利用者さん宅の窓ふきや換気扇掃除などを行いました。要望を聞きながら丁寧に作業していきます。冬支度の準備など、お気軽にご相談ください。　問い合わせは☎</a:t>
            </a:r>
            <a:r>
              <a:rPr kumimoji="1" lang="ja-JP" altLang="en-US" sz="1100" b="1" dirty="0">
                <a:latin typeface="HG丸ｺﾞｼｯｸM-PRO" panose="020F0600000000000000" pitchFamily="50" charset="-128"/>
                <a:ea typeface="HG丸ｺﾞｼｯｸM-PRO" panose="020F0600000000000000" pitchFamily="50" charset="-128"/>
              </a:rPr>
              <a:t>５６</a:t>
            </a:r>
            <a:r>
              <a:rPr kumimoji="1" lang="en-US" altLang="ja-JP" sz="1100" b="1" dirty="0">
                <a:latin typeface="HG丸ｺﾞｼｯｸM-PRO" panose="020F0600000000000000" pitchFamily="50" charset="-128"/>
                <a:ea typeface="HG丸ｺﾞｼｯｸM-PRO" panose="020F0600000000000000" pitchFamily="50" charset="-128"/>
              </a:rPr>
              <a:t>-</a:t>
            </a:r>
            <a:r>
              <a:rPr kumimoji="1" lang="ja-JP" altLang="en-US" sz="1100" b="1" dirty="0">
                <a:latin typeface="HG丸ｺﾞｼｯｸM-PRO" panose="020F0600000000000000" pitchFamily="50" charset="-128"/>
                <a:ea typeface="HG丸ｺﾞｼｯｸM-PRO" panose="020F0600000000000000" pitchFamily="50" charset="-128"/>
              </a:rPr>
              <a:t>６００４</a:t>
            </a:r>
            <a:r>
              <a:rPr kumimoji="1" lang="ja-JP" altLang="en-US" sz="1100" dirty="0">
                <a:latin typeface="HG丸ｺﾞｼｯｸM-PRO" panose="020F0600000000000000" pitchFamily="50" charset="-128"/>
                <a:ea typeface="HG丸ｺﾞｼｯｸM-PRO" panose="020F0600000000000000" pitchFamily="50" charset="-128"/>
              </a:rPr>
              <a:t>（社協内 生活支援コーディネーター）</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82" name="テキスト ボックス 81">
            <a:extLst>
              <a:ext uri="{FF2B5EF4-FFF2-40B4-BE49-F238E27FC236}">
                <a16:creationId xmlns:a16="http://schemas.microsoft.com/office/drawing/2014/main" id="{90932B31-E192-466E-A18D-3EDF44C8740A}"/>
              </a:ext>
            </a:extLst>
          </p:cNvPr>
          <p:cNvSpPr txBox="1"/>
          <p:nvPr/>
        </p:nvSpPr>
        <p:spPr>
          <a:xfrm>
            <a:off x="5206904" y="4616565"/>
            <a:ext cx="4621047" cy="553998"/>
          </a:xfrm>
          <a:prstGeom prst="rect">
            <a:avLst/>
          </a:prstGeom>
          <a:noFill/>
        </p:spPr>
        <p:txBody>
          <a:bodyPr wrap="square" rtlCol="0">
            <a:spAutoFit/>
          </a:bodyPr>
          <a:lstStyle/>
          <a:p>
            <a:pPr algn="ctr"/>
            <a:r>
              <a:rPr kumimoji="1" lang="ja-JP" altLang="en-US" sz="1600" b="1" i="1" dirty="0"/>
              <a:t>市民健康講座</a:t>
            </a:r>
            <a:endParaRPr kumimoji="1" lang="en-US" altLang="ja-JP" sz="1600" b="1" i="1" dirty="0"/>
          </a:p>
          <a:p>
            <a:pPr algn="ctr"/>
            <a:r>
              <a:rPr kumimoji="1" lang="en-US" altLang="ja-JP" sz="1400" b="1" i="1" dirty="0"/>
              <a:t>『</a:t>
            </a:r>
            <a:r>
              <a:rPr kumimoji="1" lang="ja-JP" altLang="en-US" sz="1400" b="1" i="1" dirty="0"/>
              <a:t>かけがえのない命を地域で守るために</a:t>
            </a:r>
            <a:r>
              <a:rPr kumimoji="1" lang="en-US" altLang="ja-JP" sz="1400" b="1" i="1" dirty="0"/>
              <a:t>』</a:t>
            </a:r>
            <a:endParaRPr kumimoji="1" lang="ja-JP" altLang="en-US" sz="1400" b="1" i="1" dirty="0"/>
          </a:p>
        </p:txBody>
      </p:sp>
      <p:sp>
        <p:nvSpPr>
          <p:cNvPr id="106" name="テキスト ボックス 105">
            <a:extLst>
              <a:ext uri="{FF2B5EF4-FFF2-40B4-BE49-F238E27FC236}">
                <a16:creationId xmlns:a16="http://schemas.microsoft.com/office/drawing/2014/main" id="{DE129223-D7C5-4066-ADEA-B0F3813D7F9E}"/>
              </a:ext>
            </a:extLst>
          </p:cNvPr>
          <p:cNvSpPr txBox="1"/>
          <p:nvPr/>
        </p:nvSpPr>
        <p:spPr>
          <a:xfrm>
            <a:off x="6339892" y="5127628"/>
            <a:ext cx="1932671" cy="1606915"/>
          </a:xfrm>
          <a:prstGeom prst="rect">
            <a:avLst/>
          </a:prstGeom>
          <a:noFill/>
        </p:spPr>
        <p:txBody>
          <a:bodyPr wrap="square" rtlCol="0">
            <a:spAutoFit/>
          </a:bodyPr>
          <a:lstStyle/>
          <a:p>
            <a:pPr>
              <a:lnSpc>
                <a:spcPts val="1500"/>
              </a:lnSpc>
            </a:pPr>
            <a:r>
              <a:rPr kumimoji="1" lang="en-US" altLang="ja-JP" sz="1100" dirty="0">
                <a:latin typeface="HG丸ｺﾞｼｯｸM-PRO" panose="020F0600000000000000" pitchFamily="50" charset="-128"/>
                <a:ea typeface="HG丸ｺﾞｼｯｸM-PRO" panose="020F0600000000000000" pitchFamily="50" charset="-128"/>
              </a:rPr>
              <a:t>10/18</a:t>
            </a:r>
            <a:r>
              <a:rPr kumimoji="1" lang="ja-JP" altLang="en-US" sz="1100" dirty="0">
                <a:latin typeface="HG丸ｺﾞｼｯｸM-PRO" panose="020F0600000000000000" pitchFamily="50" charset="-128"/>
                <a:ea typeface="HG丸ｺﾞｼｯｸM-PRO" panose="020F0600000000000000" pitchFamily="50" charset="-128"/>
              </a:rPr>
              <a:t>㈮ りすたにて、市民健康講座が開催されました。北広島のメンタルクリニックの院長が講師を務め高齢者に特有な心の病気について講座を行いました。講座終了後、個別相談会と座談会も開催されました。</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09" name="吹き出し: 角を丸めた四角形 108">
            <a:extLst>
              <a:ext uri="{FF2B5EF4-FFF2-40B4-BE49-F238E27FC236}">
                <a16:creationId xmlns:a16="http://schemas.microsoft.com/office/drawing/2014/main" id="{C5BA13F1-361B-4E77-9C03-F5C6E6D8EB0E}"/>
              </a:ext>
            </a:extLst>
          </p:cNvPr>
          <p:cNvSpPr/>
          <p:nvPr/>
        </p:nvSpPr>
        <p:spPr>
          <a:xfrm>
            <a:off x="10002605" y="2261977"/>
            <a:ext cx="797051" cy="380076"/>
          </a:xfrm>
          <a:prstGeom prst="wedgeRoundRectCallout">
            <a:avLst>
              <a:gd name="adj1" fmla="val -26942"/>
              <a:gd name="adj2" fmla="val -67761"/>
              <a:gd name="adj3" fmla="val 16667"/>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100" dirty="0">
                <a:latin typeface="HG丸ｺﾞｼｯｸM-PRO" panose="020F0600000000000000" pitchFamily="50" charset="-128"/>
                <a:ea typeface="HG丸ｺﾞｼｯｸM-PRO" panose="020F0600000000000000" pitchFamily="50" charset="-128"/>
              </a:rPr>
              <a:t>わぁ～</a:t>
            </a:r>
            <a:endParaRPr kumimoji="1" lang="en-US" altLang="ja-JP" sz="1100" dirty="0">
              <a:latin typeface="HG丸ｺﾞｼｯｸM-PRO" panose="020F0600000000000000" pitchFamily="50" charset="-128"/>
              <a:ea typeface="HG丸ｺﾞｼｯｸM-PRO" panose="020F0600000000000000" pitchFamily="50" charset="-128"/>
            </a:endParaRPr>
          </a:p>
          <a:p>
            <a:pPr algn="ctr"/>
            <a:r>
              <a:rPr kumimoji="1" lang="ja-JP" altLang="en-US" sz="1100" dirty="0">
                <a:latin typeface="HG丸ｺﾞｼｯｸM-PRO" panose="020F0600000000000000" pitchFamily="50" charset="-128"/>
                <a:ea typeface="HG丸ｺﾞｼｯｸM-PRO" panose="020F0600000000000000" pitchFamily="50" charset="-128"/>
              </a:rPr>
              <a:t>キレイ！</a:t>
            </a:r>
          </a:p>
        </p:txBody>
      </p:sp>
      <p:sp>
        <p:nvSpPr>
          <p:cNvPr id="83" name="吹き出し: 角を丸めた四角形 82">
            <a:extLst>
              <a:ext uri="{FF2B5EF4-FFF2-40B4-BE49-F238E27FC236}">
                <a16:creationId xmlns:a16="http://schemas.microsoft.com/office/drawing/2014/main" id="{DA3170AF-52F5-4747-BCC0-6B5792C2AD0D}"/>
              </a:ext>
            </a:extLst>
          </p:cNvPr>
          <p:cNvSpPr/>
          <p:nvPr/>
        </p:nvSpPr>
        <p:spPr>
          <a:xfrm>
            <a:off x="-1749320" y="1488905"/>
            <a:ext cx="1618182" cy="238723"/>
          </a:xfrm>
          <a:prstGeom prst="wedgeRoundRectCallout">
            <a:avLst>
              <a:gd name="adj1" fmla="val -26227"/>
              <a:gd name="adj2" fmla="val -84489"/>
              <a:gd name="adj3" fmla="val 16667"/>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100" dirty="0">
                <a:latin typeface="HG丸ｺﾞｼｯｸM-PRO" panose="020F0600000000000000" pitchFamily="50" charset="-128"/>
                <a:ea typeface="HG丸ｺﾞｼｯｸM-PRO" panose="020F0600000000000000" pitchFamily="50" charset="-128"/>
              </a:rPr>
              <a:t>再利用できる工夫も！</a:t>
            </a:r>
          </a:p>
        </p:txBody>
      </p:sp>
      <p:sp>
        <p:nvSpPr>
          <p:cNvPr id="93" name="吹き出し: 角を丸めた四角形 92">
            <a:extLst>
              <a:ext uri="{FF2B5EF4-FFF2-40B4-BE49-F238E27FC236}">
                <a16:creationId xmlns:a16="http://schemas.microsoft.com/office/drawing/2014/main" id="{0FFB7EB7-8273-4DF2-89A3-FB96ABE9B9B8}"/>
              </a:ext>
            </a:extLst>
          </p:cNvPr>
          <p:cNvSpPr/>
          <p:nvPr/>
        </p:nvSpPr>
        <p:spPr>
          <a:xfrm rot="5400000">
            <a:off x="-976401" y="6389997"/>
            <a:ext cx="689381" cy="393641"/>
          </a:xfrm>
          <a:prstGeom prst="wedgeRoundRectCallout">
            <a:avLst>
              <a:gd name="adj1" fmla="val -6000"/>
              <a:gd name="adj2" fmla="val -94092"/>
              <a:gd name="adj3" fmla="val 16667"/>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100" b="1" dirty="0">
              <a:latin typeface="HG丸ｺﾞｼｯｸM-PRO" panose="020F0600000000000000" pitchFamily="50" charset="-128"/>
              <a:ea typeface="HG丸ｺﾞｼｯｸM-PRO" panose="020F0600000000000000" pitchFamily="50" charset="-128"/>
            </a:endParaRPr>
          </a:p>
        </p:txBody>
      </p:sp>
      <p:sp>
        <p:nvSpPr>
          <p:cNvPr id="91" name="テキスト ボックス 90">
            <a:extLst>
              <a:ext uri="{FF2B5EF4-FFF2-40B4-BE49-F238E27FC236}">
                <a16:creationId xmlns:a16="http://schemas.microsoft.com/office/drawing/2014/main" id="{E467E37D-D4FB-45B1-9586-92301CD3D982}"/>
              </a:ext>
            </a:extLst>
          </p:cNvPr>
          <p:cNvSpPr txBox="1"/>
          <p:nvPr/>
        </p:nvSpPr>
        <p:spPr>
          <a:xfrm>
            <a:off x="-825608" y="6132741"/>
            <a:ext cx="353943" cy="908155"/>
          </a:xfrm>
          <a:prstGeom prst="rect">
            <a:avLst/>
          </a:prstGeom>
          <a:noFill/>
        </p:spPr>
        <p:txBody>
          <a:bodyPr vert="eaVert" wrap="square" rtlCol="0">
            <a:spAutoFit/>
          </a:bodyPr>
          <a:lstStyle/>
          <a:p>
            <a:pPr algn="ctr"/>
            <a:r>
              <a:rPr kumimoji="1" lang="ja-JP" altLang="en-US" sz="1100" dirty="0">
                <a:latin typeface="HG丸ｺﾞｼｯｸM-PRO" panose="020F0600000000000000" pitchFamily="50" charset="-128"/>
                <a:ea typeface="HG丸ｺﾞｼｯｸM-PRO" panose="020F0600000000000000" pitchFamily="50" charset="-128"/>
              </a:rPr>
              <a:t>どっさり</a:t>
            </a:r>
          </a:p>
        </p:txBody>
      </p:sp>
      <p:sp>
        <p:nvSpPr>
          <p:cNvPr id="2" name="四角形: 角を丸くする 1">
            <a:extLst>
              <a:ext uri="{FF2B5EF4-FFF2-40B4-BE49-F238E27FC236}">
                <a16:creationId xmlns:a16="http://schemas.microsoft.com/office/drawing/2014/main" id="{B8690252-1BD4-4D9B-9156-8B26604E4290}"/>
              </a:ext>
            </a:extLst>
          </p:cNvPr>
          <p:cNvSpPr/>
          <p:nvPr/>
        </p:nvSpPr>
        <p:spPr>
          <a:xfrm>
            <a:off x="-1724790" y="4003005"/>
            <a:ext cx="1241604" cy="264310"/>
          </a:xfrm>
          <a:prstGeom prst="roundRect">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dirty="0">
                <a:latin typeface="HG丸ｺﾞｼｯｸM-PRO" panose="020F0600000000000000" pitchFamily="50" charset="-128"/>
                <a:ea typeface="HG丸ｺﾞｼｯｸM-PRO" panose="020F0600000000000000" pitchFamily="50" charset="-128"/>
              </a:rPr>
              <a:t>高校生が発表！</a:t>
            </a:r>
          </a:p>
        </p:txBody>
      </p:sp>
      <p:sp>
        <p:nvSpPr>
          <p:cNvPr id="47" name="吹き出し: 円形 46">
            <a:extLst>
              <a:ext uri="{FF2B5EF4-FFF2-40B4-BE49-F238E27FC236}">
                <a16:creationId xmlns:a16="http://schemas.microsoft.com/office/drawing/2014/main" id="{4D17FF03-33E4-4BC7-A70D-88FC03BEB96E}"/>
              </a:ext>
            </a:extLst>
          </p:cNvPr>
          <p:cNvSpPr/>
          <p:nvPr/>
        </p:nvSpPr>
        <p:spPr>
          <a:xfrm rot="21027088">
            <a:off x="316914" y="71314"/>
            <a:ext cx="1344933" cy="333566"/>
          </a:xfrm>
          <a:prstGeom prst="wedgeEllipseCallout">
            <a:avLst>
              <a:gd name="adj1" fmla="val 32659"/>
              <a:gd name="adj2" fmla="val 64160"/>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solidFill>
                  <a:srgbClr val="ED833B"/>
                </a:solidFill>
                <a:latin typeface="HG丸ｺﾞｼｯｸM-PRO" panose="020F0600000000000000" pitchFamily="50" charset="-128"/>
                <a:ea typeface="HG丸ｺﾞｼｯｸM-PRO" panose="020F0600000000000000" pitchFamily="50" charset="-128"/>
              </a:rPr>
              <a:t>みんなで</a:t>
            </a:r>
          </a:p>
        </p:txBody>
      </p:sp>
      <p:sp>
        <p:nvSpPr>
          <p:cNvPr id="108" name="吹き出し: 角を丸めた四角形 107">
            <a:extLst>
              <a:ext uri="{FF2B5EF4-FFF2-40B4-BE49-F238E27FC236}">
                <a16:creationId xmlns:a16="http://schemas.microsoft.com/office/drawing/2014/main" id="{2FA822B3-3DB5-4F21-BA0C-7E77821F93F4}"/>
              </a:ext>
            </a:extLst>
          </p:cNvPr>
          <p:cNvSpPr/>
          <p:nvPr/>
        </p:nvSpPr>
        <p:spPr>
          <a:xfrm>
            <a:off x="-1625126" y="2096479"/>
            <a:ext cx="1042275" cy="420518"/>
          </a:xfrm>
          <a:prstGeom prst="wedgeRoundRectCallout">
            <a:avLst>
              <a:gd name="adj1" fmla="val -19219"/>
              <a:gd name="adj2" fmla="val 80355"/>
              <a:gd name="adj3" fmla="val 16667"/>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100" dirty="0">
                <a:latin typeface="HG丸ｺﾞｼｯｸM-PRO" panose="020F0600000000000000" pitchFamily="50" charset="-128"/>
                <a:ea typeface="HG丸ｺﾞｼｯｸM-PRO" panose="020F0600000000000000" pitchFamily="50" charset="-128"/>
              </a:rPr>
              <a:t>季節ごとの窓ふき</a:t>
            </a:r>
          </a:p>
        </p:txBody>
      </p:sp>
      <p:sp>
        <p:nvSpPr>
          <p:cNvPr id="10" name="テキスト ボックス 9">
            <a:extLst>
              <a:ext uri="{FF2B5EF4-FFF2-40B4-BE49-F238E27FC236}">
                <a16:creationId xmlns:a16="http://schemas.microsoft.com/office/drawing/2014/main" id="{D7F70AAF-3CCD-E27C-C476-EF0FE9E16BDF}"/>
              </a:ext>
            </a:extLst>
          </p:cNvPr>
          <p:cNvSpPr txBox="1"/>
          <p:nvPr/>
        </p:nvSpPr>
        <p:spPr>
          <a:xfrm>
            <a:off x="5185166" y="371754"/>
            <a:ext cx="4617212" cy="259045"/>
          </a:xfrm>
          <a:prstGeom prst="rect">
            <a:avLst/>
          </a:prstGeom>
          <a:noFill/>
        </p:spPr>
        <p:txBody>
          <a:bodyPr wrap="square" rtlCol="0">
            <a:spAutoFit/>
          </a:bodyPr>
          <a:lstStyle/>
          <a:p>
            <a:pPr algn="ctr">
              <a:lnSpc>
                <a:spcPts val="1300"/>
              </a:lnSpc>
            </a:pPr>
            <a:r>
              <a:rPr kumimoji="1" lang="ja-JP" altLang="en-US" sz="1100" dirty="0">
                <a:latin typeface="HG丸ｺﾞｼｯｸM-PRO" panose="020F0600000000000000" pitchFamily="50" charset="-128"/>
                <a:ea typeface="HG丸ｺﾞｼｯｸM-PRO" panose="020F0600000000000000" pitchFamily="50" charset="-128"/>
              </a:rPr>
              <a:t>体力測定会や結果報告などが各集会所で行われました。</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68" name="テキスト ボックス 67">
            <a:extLst>
              <a:ext uri="{FF2B5EF4-FFF2-40B4-BE49-F238E27FC236}">
                <a16:creationId xmlns:a16="http://schemas.microsoft.com/office/drawing/2014/main" id="{98CFDF27-1866-4315-9C07-C113CE69F4C8}"/>
              </a:ext>
            </a:extLst>
          </p:cNvPr>
          <p:cNvSpPr txBox="1"/>
          <p:nvPr/>
        </p:nvSpPr>
        <p:spPr>
          <a:xfrm>
            <a:off x="5192299" y="2516263"/>
            <a:ext cx="4652248" cy="592470"/>
          </a:xfrm>
          <a:prstGeom prst="rect">
            <a:avLst/>
          </a:prstGeom>
          <a:noFill/>
        </p:spPr>
        <p:txBody>
          <a:bodyPr wrap="square" rtlCol="0">
            <a:spAutoFit/>
          </a:bodyPr>
          <a:lstStyle/>
          <a:p>
            <a:pPr algn="ctr">
              <a:lnSpc>
                <a:spcPts val="1300"/>
              </a:lnSpc>
            </a:pPr>
            <a:r>
              <a:rPr kumimoji="1" lang="ja-JP" altLang="en-US" sz="1200" dirty="0">
                <a:latin typeface="HG丸ｺﾞｼｯｸM-PRO" panose="020F0600000000000000" pitchFamily="50" charset="-128"/>
                <a:ea typeface="HG丸ｺﾞｼｯｸM-PRO" panose="020F0600000000000000" pitchFamily="50" charset="-128"/>
              </a:rPr>
              <a:t>市内各会で健康話や体力維持の体操などが行われいます。</a:t>
            </a:r>
            <a:endParaRPr kumimoji="1" lang="en-US" altLang="ja-JP" sz="1200" dirty="0">
              <a:latin typeface="HG丸ｺﾞｼｯｸM-PRO" panose="020F0600000000000000" pitchFamily="50" charset="-128"/>
              <a:ea typeface="HG丸ｺﾞｼｯｸM-PRO" panose="020F0600000000000000" pitchFamily="50" charset="-128"/>
            </a:endParaRPr>
          </a:p>
          <a:p>
            <a:pPr>
              <a:lnSpc>
                <a:spcPts val="1300"/>
              </a:lnSpc>
            </a:pPr>
            <a:r>
              <a:rPr kumimoji="1" lang="ja-JP" altLang="en-US" sz="1200" dirty="0">
                <a:latin typeface="HG丸ｺﾞｼｯｸM-PRO" panose="020F0600000000000000" pitchFamily="50" charset="-128"/>
                <a:ea typeface="HG丸ｺﾞｼｯｸM-PRO" panose="020F0600000000000000" pitchFamily="50" charset="-128"/>
              </a:rPr>
              <a:t>今回は清水沢で毎月第２・</a:t>
            </a:r>
            <a:r>
              <a:rPr kumimoji="1" lang="en-US" altLang="ja-JP" sz="1200" dirty="0">
                <a:latin typeface="HG丸ｺﾞｼｯｸM-PRO" panose="020F0600000000000000" pitchFamily="50" charset="-128"/>
                <a:ea typeface="HG丸ｺﾞｼｯｸM-PRO" panose="020F0600000000000000" pitchFamily="50" charset="-128"/>
              </a:rPr>
              <a:t>4</a:t>
            </a:r>
            <a:r>
              <a:rPr kumimoji="1" lang="ja-JP" altLang="en-US" sz="1200" dirty="0">
                <a:latin typeface="HG丸ｺﾞｼｯｸM-PRO" panose="020F0600000000000000" pitchFamily="50" charset="-128"/>
                <a:ea typeface="HG丸ｺﾞｼｯｸM-PRO" panose="020F0600000000000000" pitchFamily="50" charset="-128"/>
              </a:rPr>
              <a:t>火曜日に活動している「清遊会」に初めてお邪魔しました。</a:t>
            </a:r>
            <a:endParaRPr kumimoji="1" lang="en-US" altLang="ja-JP" sz="1200" dirty="0">
              <a:latin typeface="HG丸ｺﾞｼｯｸM-PRO" panose="020F0600000000000000" pitchFamily="50" charset="-128"/>
              <a:ea typeface="HG丸ｺﾞｼｯｸM-PRO" panose="020F0600000000000000" pitchFamily="50" charset="-128"/>
            </a:endParaRPr>
          </a:p>
        </p:txBody>
      </p:sp>
      <p:sp>
        <p:nvSpPr>
          <p:cNvPr id="95" name="吹き出し: 角を丸めた四角形 94">
            <a:extLst>
              <a:ext uri="{FF2B5EF4-FFF2-40B4-BE49-F238E27FC236}">
                <a16:creationId xmlns:a16="http://schemas.microsoft.com/office/drawing/2014/main" id="{6A244757-27CF-411D-9E93-D04203E2D55F}"/>
              </a:ext>
            </a:extLst>
          </p:cNvPr>
          <p:cNvSpPr/>
          <p:nvPr/>
        </p:nvSpPr>
        <p:spPr>
          <a:xfrm>
            <a:off x="-1749320" y="4613188"/>
            <a:ext cx="1364930" cy="381824"/>
          </a:xfrm>
          <a:prstGeom prst="wedgeRoundRectCallout">
            <a:avLst>
              <a:gd name="adj1" fmla="val 19916"/>
              <a:gd name="adj2" fmla="val 71611"/>
              <a:gd name="adj3" fmla="val 16667"/>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HG丸ｺﾞｼｯｸM-PRO" panose="020F0600000000000000" pitchFamily="50" charset="-128"/>
                <a:ea typeface="HG丸ｺﾞｼｯｸM-PRO" panose="020F0600000000000000" pitchFamily="50" charset="-128"/>
              </a:rPr>
              <a:t>４７都道府県</a:t>
            </a:r>
            <a:endParaRPr kumimoji="1" lang="en-US" altLang="ja-JP" sz="1000" dirty="0">
              <a:latin typeface="HG丸ｺﾞｼｯｸM-PRO" panose="020F0600000000000000" pitchFamily="50" charset="-128"/>
              <a:ea typeface="HG丸ｺﾞｼｯｸM-PRO" panose="020F0600000000000000" pitchFamily="50" charset="-128"/>
            </a:endParaRPr>
          </a:p>
          <a:p>
            <a:pPr algn="ctr"/>
            <a:r>
              <a:rPr kumimoji="1" lang="ja-JP" altLang="en-US" sz="1000" dirty="0">
                <a:latin typeface="HG丸ｺﾞｼｯｸM-PRO" panose="020F0600000000000000" pitchFamily="50" charset="-128"/>
                <a:ea typeface="HG丸ｺﾞｼｯｸM-PRO" panose="020F0600000000000000" pitchFamily="50" charset="-128"/>
              </a:rPr>
              <a:t>すべて言えますか？</a:t>
            </a:r>
            <a:endParaRPr kumimoji="1" lang="en-US" altLang="ja-JP" sz="1000" dirty="0">
              <a:latin typeface="HG丸ｺﾞｼｯｸM-PRO" panose="020F0600000000000000" pitchFamily="50" charset="-128"/>
              <a:ea typeface="HG丸ｺﾞｼｯｸM-PRO" panose="020F0600000000000000" pitchFamily="50" charset="-128"/>
            </a:endParaRPr>
          </a:p>
        </p:txBody>
      </p:sp>
      <p:sp>
        <p:nvSpPr>
          <p:cNvPr id="98" name="吹き出し: 角を丸めた四角形 97">
            <a:extLst>
              <a:ext uri="{FF2B5EF4-FFF2-40B4-BE49-F238E27FC236}">
                <a16:creationId xmlns:a16="http://schemas.microsoft.com/office/drawing/2014/main" id="{3890C8C7-0D3C-41D6-A975-CF705334AC8D}"/>
              </a:ext>
            </a:extLst>
          </p:cNvPr>
          <p:cNvSpPr/>
          <p:nvPr/>
        </p:nvSpPr>
        <p:spPr>
          <a:xfrm>
            <a:off x="-1431404" y="5498911"/>
            <a:ext cx="1072511" cy="280337"/>
          </a:xfrm>
          <a:prstGeom prst="wedgeRoundRectCallout">
            <a:avLst>
              <a:gd name="adj1" fmla="val -21959"/>
              <a:gd name="adj2" fmla="val -92008"/>
              <a:gd name="adj3" fmla="val 16667"/>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dirty="0">
                <a:latin typeface="HG丸ｺﾞｼｯｸM-PRO" panose="020F0600000000000000" pitchFamily="50" charset="-128"/>
                <a:ea typeface="HG丸ｺﾞｼｯｸM-PRO" panose="020F0600000000000000" pitchFamily="50" charset="-128"/>
              </a:rPr>
              <a:t>筋肉量</a:t>
            </a:r>
            <a:r>
              <a:rPr kumimoji="1" lang="ja-JP" altLang="en-US" sz="1050" dirty="0">
                <a:latin typeface="HG丸ｺﾞｼｯｸM-PRO" panose="020F0600000000000000" pitchFamily="50" charset="-128"/>
                <a:ea typeface="HG丸ｺﾞｼｯｸM-PRO" panose="020F0600000000000000" pitchFamily="50" charset="-128"/>
              </a:rPr>
              <a:t>測定中</a:t>
            </a:r>
            <a:endParaRPr kumimoji="1" lang="en-US" altLang="ja-JP" sz="1050" dirty="0">
              <a:latin typeface="HG丸ｺﾞｼｯｸM-PRO" panose="020F0600000000000000" pitchFamily="50" charset="-128"/>
              <a:ea typeface="HG丸ｺﾞｼｯｸM-PRO" panose="020F0600000000000000" pitchFamily="50" charset="-128"/>
            </a:endParaRPr>
          </a:p>
        </p:txBody>
      </p:sp>
      <p:pic>
        <p:nvPicPr>
          <p:cNvPr id="18" name="図 17">
            <a:extLst>
              <a:ext uri="{FF2B5EF4-FFF2-40B4-BE49-F238E27FC236}">
                <a16:creationId xmlns:a16="http://schemas.microsoft.com/office/drawing/2014/main" id="{E808F3A6-0E5A-43EE-351D-DA1D9E38B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9" y="449834"/>
            <a:ext cx="902124" cy="902124"/>
          </a:xfrm>
          <a:prstGeom prst="rect">
            <a:avLst/>
          </a:prstGeom>
        </p:spPr>
      </p:pic>
      <p:pic>
        <p:nvPicPr>
          <p:cNvPr id="24" name="図 23">
            <a:extLst>
              <a:ext uri="{FF2B5EF4-FFF2-40B4-BE49-F238E27FC236}">
                <a16:creationId xmlns:a16="http://schemas.microsoft.com/office/drawing/2014/main" id="{463F1680-EEB2-87C5-AD50-733E0526461A}"/>
              </a:ext>
            </a:extLst>
          </p:cNvPr>
          <p:cNvPicPr>
            <a:picLocks noChangeAspect="1"/>
          </p:cNvPicPr>
          <p:nvPr/>
        </p:nvPicPr>
        <p:blipFill>
          <a:blip r:embed="rId4"/>
          <a:stretch>
            <a:fillRect/>
          </a:stretch>
        </p:blipFill>
        <p:spPr>
          <a:xfrm>
            <a:off x="4056421" y="6206"/>
            <a:ext cx="879191" cy="359444"/>
          </a:xfrm>
          <a:prstGeom prst="rect">
            <a:avLst/>
          </a:prstGeom>
        </p:spPr>
      </p:pic>
      <p:sp>
        <p:nvSpPr>
          <p:cNvPr id="8" name="テキスト ボックス 7">
            <a:extLst>
              <a:ext uri="{FF2B5EF4-FFF2-40B4-BE49-F238E27FC236}">
                <a16:creationId xmlns:a16="http://schemas.microsoft.com/office/drawing/2014/main" id="{26A9A66D-C7C8-EBDA-B9FE-286E2B4210E4}"/>
              </a:ext>
            </a:extLst>
          </p:cNvPr>
          <p:cNvSpPr txBox="1"/>
          <p:nvPr/>
        </p:nvSpPr>
        <p:spPr>
          <a:xfrm>
            <a:off x="1695321" y="3621738"/>
            <a:ext cx="2101553" cy="1327992"/>
          </a:xfrm>
          <a:prstGeom prst="rect">
            <a:avLst/>
          </a:prstGeom>
          <a:noFill/>
        </p:spPr>
        <p:txBody>
          <a:bodyPr wrap="square" rtlCol="0">
            <a:spAutoFit/>
          </a:bodyPr>
          <a:lstStyle/>
          <a:p>
            <a:pPr>
              <a:lnSpc>
                <a:spcPts val="1400"/>
              </a:lnSpc>
            </a:pPr>
            <a:r>
              <a:rPr kumimoji="1" lang="ja-JP" altLang="en-US" sz="1100" dirty="0">
                <a:latin typeface="HG丸ｺﾞｼｯｸM-PRO" panose="020F0600000000000000" pitchFamily="50" charset="-128"/>
                <a:ea typeface="HG丸ｺﾞｼｯｸM-PRO" panose="020F0600000000000000" pitchFamily="50" charset="-128"/>
              </a:rPr>
              <a:t>１０月に全３回</a:t>
            </a:r>
            <a:r>
              <a:rPr kumimoji="1" lang="ja-JP" altLang="en-US" sz="1000" dirty="0">
                <a:latin typeface="HG丸ｺﾞｼｯｸM-PRO" panose="020F0600000000000000" pitchFamily="50" charset="-128"/>
                <a:ea typeface="HG丸ｺﾞｼｯｸM-PRO" panose="020F0600000000000000" pitchFamily="50" charset="-128"/>
              </a:rPr>
              <a:t>（</a:t>
            </a:r>
            <a:r>
              <a:rPr kumimoji="1" lang="en-US" altLang="ja-JP" sz="1000" dirty="0">
                <a:latin typeface="HG丸ｺﾞｼｯｸM-PRO" panose="020F0600000000000000" pitchFamily="50" charset="-128"/>
                <a:ea typeface="HG丸ｺﾞｼｯｸM-PRO" panose="020F0600000000000000" pitchFamily="50" charset="-128"/>
              </a:rPr>
              <a:t>10/2</a:t>
            </a:r>
            <a:r>
              <a:rPr kumimoji="1" lang="ja-JP" altLang="en-US" sz="1000" dirty="0">
                <a:latin typeface="HG丸ｺﾞｼｯｸM-PRO" panose="020F0600000000000000" pitchFamily="50" charset="-128"/>
                <a:ea typeface="HG丸ｺﾞｼｯｸM-PRO" panose="020F0600000000000000" pitchFamily="50" charset="-128"/>
              </a:rPr>
              <a:t>・</a:t>
            </a:r>
            <a:r>
              <a:rPr kumimoji="1" lang="en-US" altLang="ja-JP" sz="1000" dirty="0">
                <a:latin typeface="HG丸ｺﾞｼｯｸM-PRO" panose="020F0600000000000000" pitchFamily="50" charset="-128"/>
                <a:ea typeface="HG丸ｺﾞｼｯｸM-PRO" panose="020F0600000000000000" pitchFamily="50" charset="-128"/>
              </a:rPr>
              <a:t>16.</a:t>
            </a:r>
            <a:r>
              <a:rPr kumimoji="1" lang="ja-JP" altLang="en-US" sz="1000" dirty="0">
                <a:latin typeface="HG丸ｺﾞｼｯｸM-PRO" panose="020F0600000000000000" pitchFamily="50" charset="-128"/>
                <a:ea typeface="HG丸ｺﾞｼｯｸM-PRO" panose="020F0600000000000000" pitchFamily="50" charset="-128"/>
              </a:rPr>
              <a:t>・</a:t>
            </a:r>
            <a:r>
              <a:rPr kumimoji="1" lang="en-US" altLang="ja-JP" sz="1000" dirty="0">
                <a:latin typeface="HG丸ｺﾞｼｯｸM-PRO" panose="020F0600000000000000" pitchFamily="50" charset="-128"/>
                <a:ea typeface="HG丸ｺﾞｼｯｸM-PRO" panose="020F0600000000000000" pitchFamily="50" charset="-128"/>
              </a:rPr>
              <a:t>30</a:t>
            </a:r>
            <a:r>
              <a:rPr kumimoji="1" lang="ja-JP" altLang="en-US" sz="10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のサポーター養成講座を開催しました。外部から専門講師を招き、約２０名がボランティアの対応や認知症への理解を深め、生活支援サポーターの知識などを学びました。</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9" name="テキスト ボックス 8">
            <a:extLst>
              <a:ext uri="{FF2B5EF4-FFF2-40B4-BE49-F238E27FC236}">
                <a16:creationId xmlns:a16="http://schemas.microsoft.com/office/drawing/2014/main" id="{F91FB634-1E00-8A32-EA63-457DA80729C9}"/>
              </a:ext>
            </a:extLst>
          </p:cNvPr>
          <p:cNvSpPr txBox="1"/>
          <p:nvPr/>
        </p:nvSpPr>
        <p:spPr>
          <a:xfrm>
            <a:off x="6025365" y="2276342"/>
            <a:ext cx="2986116" cy="338554"/>
          </a:xfrm>
          <a:prstGeom prst="rect">
            <a:avLst/>
          </a:prstGeom>
          <a:noFill/>
        </p:spPr>
        <p:txBody>
          <a:bodyPr wrap="square" rtlCol="0">
            <a:spAutoFit/>
          </a:bodyPr>
          <a:lstStyle/>
          <a:p>
            <a:pPr algn="ctr"/>
            <a:r>
              <a:rPr kumimoji="1" lang="ja-JP" altLang="en-US" sz="1600" b="1" i="1" dirty="0"/>
              <a:t>地域リハビリテーション活動</a:t>
            </a:r>
            <a:endParaRPr kumimoji="1" lang="en-US" altLang="ja-JP" sz="1600" b="1" i="1" dirty="0"/>
          </a:p>
        </p:txBody>
      </p:sp>
      <p:sp>
        <p:nvSpPr>
          <p:cNvPr id="11" name="テキスト ボックス 10">
            <a:extLst>
              <a:ext uri="{FF2B5EF4-FFF2-40B4-BE49-F238E27FC236}">
                <a16:creationId xmlns:a16="http://schemas.microsoft.com/office/drawing/2014/main" id="{DCBA492A-182D-4DF3-0EBF-B09FF848EFE1}"/>
              </a:ext>
            </a:extLst>
          </p:cNvPr>
          <p:cNvSpPr txBox="1"/>
          <p:nvPr/>
        </p:nvSpPr>
        <p:spPr>
          <a:xfrm>
            <a:off x="5190786" y="100662"/>
            <a:ext cx="4617212" cy="338554"/>
          </a:xfrm>
          <a:prstGeom prst="rect">
            <a:avLst/>
          </a:prstGeom>
          <a:noFill/>
        </p:spPr>
        <p:txBody>
          <a:bodyPr wrap="square" rtlCol="0">
            <a:spAutoFit/>
          </a:bodyPr>
          <a:lstStyle/>
          <a:p>
            <a:pPr algn="ctr"/>
            <a:r>
              <a:rPr kumimoji="1" lang="ja-JP" altLang="en-US" sz="1600" b="1" i="1" dirty="0"/>
              <a:t>介護予防事業　９月後半</a:t>
            </a:r>
            <a:r>
              <a:rPr kumimoji="1" lang="en-US" altLang="ja-JP" sz="1600" b="1" i="1" dirty="0"/>
              <a:t>~</a:t>
            </a:r>
            <a:r>
              <a:rPr kumimoji="1" lang="ja-JP" altLang="en-US" sz="1600" b="1" i="1" dirty="0"/>
              <a:t>１０月前半</a:t>
            </a:r>
            <a:endParaRPr kumimoji="1" lang="ja-JP" altLang="en-US" sz="1400" b="1" i="1" dirty="0"/>
          </a:p>
        </p:txBody>
      </p:sp>
      <p:sp>
        <p:nvSpPr>
          <p:cNvPr id="20" name="四角形: 角を丸くする 19">
            <a:extLst>
              <a:ext uri="{FF2B5EF4-FFF2-40B4-BE49-F238E27FC236}">
                <a16:creationId xmlns:a16="http://schemas.microsoft.com/office/drawing/2014/main" id="{9F5EF37E-E603-37D3-6419-8124E2B0C2C8}"/>
              </a:ext>
            </a:extLst>
          </p:cNvPr>
          <p:cNvSpPr/>
          <p:nvPr/>
        </p:nvSpPr>
        <p:spPr>
          <a:xfrm>
            <a:off x="142900" y="4995012"/>
            <a:ext cx="4892899" cy="1785737"/>
          </a:xfrm>
          <a:prstGeom prst="roundRect">
            <a:avLst>
              <a:gd name="adj" fmla="val 8971"/>
            </a:avLst>
          </a:prstGeom>
          <a:ln>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46" dirty="0"/>
          </a:p>
          <a:p>
            <a:pPr algn="ctr"/>
            <a:endParaRPr kumimoji="1" lang="ja-JP" altLang="en-US" sz="1246" dirty="0"/>
          </a:p>
        </p:txBody>
      </p:sp>
      <p:sp>
        <p:nvSpPr>
          <p:cNvPr id="21" name="テキスト ボックス 20">
            <a:extLst>
              <a:ext uri="{FF2B5EF4-FFF2-40B4-BE49-F238E27FC236}">
                <a16:creationId xmlns:a16="http://schemas.microsoft.com/office/drawing/2014/main" id="{78C579EE-7888-4CA1-35E6-DA376ED011A4}"/>
              </a:ext>
            </a:extLst>
          </p:cNvPr>
          <p:cNvSpPr txBox="1"/>
          <p:nvPr/>
        </p:nvSpPr>
        <p:spPr>
          <a:xfrm>
            <a:off x="142900" y="4992044"/>
            <a:ext cx="4900077" cy="338554"/>
          </a:xfrm>
          <a:prstGeom prst="rect">
            <a:avLst/>
          </a:prstGeom>
          <a:noFill/>
        </p:spPr>
        <p:txBody>
          <a:bodyPr wrap="square" rtlCol="0">
            <a:spAutoFit/>
          </a:bodyPr>
          <a:lstStyle/>
          <a:p>
            <a:pPr algn="ctr"/>
            <a:r>
              <a:rPr kumimoji="1" lang="ja-JP" altLang="en-US" sz="1600" b="1" i="1" dirty="0"/>
              <a:t>創立６０周年 夕張市老人福祉大会</a:t>
            </a:r>
            <a:endParaRPr kumimoji="1" lang="en-US" altLang="ja-JP" sz="1600" b="1" i="1" dirty="0"/>
          </a:p>
        </p:txBody>
      </p:sp>
      <p:sp>
        <p:nvSpPr>
          <p:cNvPr id="22" name="テキスト ボックス 21">
            <a:extLst>
              <a:ext uri="{FF2B5EF4-FFF2-40B4-BE49-F238E27FC236}">
                <a16:creationId xmlns:a16="http://schemas.microsoft.com/office/drawing/2014/main" id="{A06DADE6-300D-C05D-FEF4-E7FC14CE4C90}"/>
              </a:ext>
            </a:extLst>
          </p:cNvPr>
          <p:cNvSpPr txBox="1"/>
          <p:nvPr/>
        </p:nvSpPr>
        <p:spPr>
          <a:xfrm>
            <a:off x="1481352" y="5283398"/>
            <a:ext cx="2137759" cy="1507529"/>
          </a:xfrm>
          <a:prstGeom prst="rect">
            <a:avLst/>
          </a:prstGeom>
          <a:noFill/>
        </p:spPr>
        <p:txBody>
          <a:bodyPr wrap="square" rtlCol="0">
            <a:spAutoFit/>
          </a:bodyPr>
          <a:lstStyle/>
          <a:p>
            <a:pPr>
              <a:lnSpc>
                <a:spcPts val="1400"/>
              </a:lnSpc>
            </a:pPr>
            <a:r>
              <a:rPr kumimoji="1" lang="en-US" altLang="ja-JP" sz="1100" dirty="0">
                <a:latin typeface="HG丸ｺﾞｼｯｸM-PRO" panose="020F0600000000000000" pitchFamily="50" charset="-128"/>
                <a:ea typeface="HG丸ｺﾞｼｯｸM-PRO" panose="020F0600000000000000" pitchFamily="50" charset="-128"/>
              </a:rPr>
              <a:t>10/17</a:t>
            </a:r>
            <a:r>
              <a:rPr kumimoji="1" lang="ja-JP" altLang="en-US" sz="1100" dirty="0">
                <a:latin typeface="HG丸ｺﾞｼｯｸM-PRO" panose="020F0600000000000000" pitchFamily="50" charset="-128"/>
                <a:ea typeface="HG丸ｺﾞｼｯｸM-PRO" panose="020F0600000000000000" pitchFamily="50" charset="-128"/>
              </a:rPr>
              <a:t>㈭ 市老人福祉会館にて第５７回となる</a:t>
            </a:r>
            <a:r>
              <a:rPr kumimoji="1" lang="ja-JP" altLang="en-US" sz="1100">
                <a:latin typeface="HG丸ｺﾞｼｯｸM-PRO" panose="020F0600000000000000" pitchFamily="50" charset="-128"/>
                <a:ea typeface="HG丸ｺﾞｼｯｸM-PRO" panose="020F0600000000000000" pitchFamily="50" charset="-128"/>
              </a:rPr>
              <a:t>福祉大会が開催</a:t>
            </a:r>
            <a:r>
              <a:rPr kumimoji="1" lang="ja-JP" altLang="en-US" sz="1100" dirty="0">
                <a:latin typeface="HG丸ｺﾞｼｯｸM-PRO" panose="020F0600000000000000" pitchFamily="50" charset="-128"/>
                <a:ea typeface="HG丸ｺﾞｼｯｸM-PRO" panose="020F0600000000000000" pitchFamily="50" charset="-128"/>
              </a:rPr>
              <a:t>され、夕張市老人クラブ連合会も創立６０周年となる節目の大会となりました。会員約５０名が参加し、功労者表彰と認知症の予防についての講演会が行われました。</a:t>
            </a:r>
            <a:endParaRPr kumimoji="1" lang="en-US" altLang="ja-JP" sz="1100" dirty="0">
              <a:latin typeface="HG丸ｺﾞｼｯｸM-PRO" panose="020F0600000000000000" pitchFamily="50" charset="-128"/>
              <a:ea typeface="HG丸ｺﾞｼｯｸM-PRO" panose="020F0600000000000000" pitchFamily="50" charset="-128"/>
            </a:endParaRPr>
          </a:p>
        </p:txBody>
      </p:sp>
      <p:pic>
        <p:nvPicPr>
          <p:cNvPr id="23" name="図 22">
            <a:extLst>
              <a:ext uri="{FF2B5EF4-FFF2-40B4-BE49-F238E27FC236}">
                <a16:creationId xmlns:a16="http://schemas.microsoft.com/office/drawing/2014/main" id="{042C8C06-E1CA-ACB2-38E2-79F962A25411}"/>
              </a:ext>
            </a:extLst>
          </p:cNvPr>
          <p:cNvPicPr>
            <a:picLocks noChangeAspect="1"/>
          </p:cNvPicPr>
          <p:nvPr/>
        </p:nvPicPr>
        <p:blipFill>
          <a:blip r:embed="rId5">
            <a:extLst>
              <a:ext uri="{28A0092B-C50C-407E-A947-70E740481C1C}">
                <a14:useLocalDpi xmlns:a14="http://schemas.microsoft.com/office/drawing/2010/main" val="0"/>
              </a:ext>
            </a:extLst>
          </a:blip>
          <a:srcRect l="5916" t="7453" b="17750"/>
          <a:stretch/>
        </p:blipFill>
        <p:spPr>
          <a:xfrm>
            <a:off x="6661310" y="906175"/>
            <a:ext cx="1880630" cy="1226941"/>
          </a:xfrm>
          <a:prstGeom prst="roundRect">
            <a:avLst>
              <a:gd name="adj" fmla="val 8594"/>
            </a:avLst>
          </a:prstGeom>
          <a:solidFill>
            <a:srgbClr val="FFFFFF">
              <a:shade val="85000"/>
            </a:srgbClr>
          </a:solidFill>
          <a:ln>
            <a:noFill/>
          </a:ln>
          <a:effectLst/>
        </p:spPr>
      </p:pic>
      <p:pic>
        <p:nvPicPr>
          <p:cNvPr id="26" name="図 25">
            <a:extLst>
              <a:ext uri="{FF2B5EF4-FFF2-40B4-BE49-F238E27FC236}">
                <a16:creationId xmlns:a16="http://schemas.microsoft.com/office/drawing/2014/main" id="{8DDEF6DC-A157-0FCD-DEA4-8A7938B629D7}"/>
              </a:ext>
            </a:extLst>
          </p:cNvPr>
          <p:cNvPicPr>
            <a:picLocks noChangeAspect="1"/>
          </p:cNvPicPr>
          <p:nvPr/>
        </p:nvPicPr>
        <p:blipFill>
          <a:blip r:embed="rId6">
            <a:extLst>
              <a:ext uri="{28A0092B-C50C-407E-A947-70E740481C1C}">
                <a14:useLocalDpi xmlns:a14="http://schemas.microsoft.com/office/drawing/2010/main" val="0"/>
              </a:ext>
            </a:extLst>
          </a:blip>
          <a:srcRect t="14064" r="12340" b="11090"/>
          <a:stretch/>
        </p:blipFill>
        <p:spPr>
          <a:xfrm>
            <a:off x="8567189" y="776791"/>
            <a:ext cx="1205208" cy="1372060"/>
          </a:xfrm>
          <a:prstGeom prst="roundRect">
            <a:avLst>
              <a:gd name="adj" fmla="val 8594"/>
            </a:avLst>
          </a:prstGeom>
          <a:solidFill>
            <a:srgbClr val="FFFFFF">
              <a:shade val="85000"/>
            </a:srgbClr>
          </a:solidFill>
          <a:ln>
            <a:noFill/>
          </a:ln>
          <a:effectLst/>
        </p:spPr>
      </p:pic>
      <p:sp>
        <p:nvSpPr>
          <p:cNvPr id="14" name="楕円 13">
            <a:extLst>
              <a:ext uri="{FF2B5EF4-FFF2-40B4-BE49-F238E27FC236}">
                <a16:creationId xmlns:a16="http://schemas.microsoft.com/office/drawing/2014/main" id="{9E8797B8-E9B0-7879-8C23-7971C175F20F}"/>
              </a:ext>
            </a:extLst>
          </p:cNvPr>
          <p:cNvSpPr/>
          <p:nvPr/>
        </p:nvSpPr>
        <p:spPr>
          <a:xfrm>
            <a:off x="8684407" y="596108"/>
            <a:ext cx="906728" cy="261610"/>
          </a:xfrm>
          <a:prstGeom prst="ellipse">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b="1" dirty="0">
                <a:latin typeface="HG丸ｺﾞｼｯｸM-PRO" panose="020F0600000000000000" pitchFamily="50" charset="-128"/>
                <a:ea typeface="HG丸ｺﾞｼｯｸM-PRO" panose="020F0600000000000000" pitchFamily="50" charset="-128"/>
              </a:rPr>
              <a:t>真谷地</a:t>
            </a:r>
            <a:endParaRPr kumimoji="1" lang="en-US" altLang="ja-JP" sz="1200" b="1" dirty="0">
              <a:latin typeface="HG丸ｺﾞｼｯｸM-PRO" panose="020F0600000000000000" pitchFamily="50" charset="-128"/>
              <a:ea typeface="HG丸ｺﾞｼｯｸM-PRO" panose="020F0600000000000000" pitchFamily="50" charset="-128"/>
            </a:endParaRPr>
          </a:p>
        </p:txBody>
      </p:sp>
      <p:pic>
        <p:nvPicPr>
          <p:cNvPr id="28" name="図 27">
            <a:extLst>
              <a:ext uri="{FF2B5EF4-FFF2-40B4-BE49-F238E27FC236}">
                <a16:creationId xmlns:a16="http://schemas.microsoft.com/office/drawing/2014/main" id="{C4E95A9B-BD46-1180-CEE5-1CDCF77C7876}"/>
              </a:ext>
            </a:extLst>
          </p:cNvPr>
          <p:cNvPicPr>
            <a:picLocks noChangeAspect="1"/>
          </p:cNvPicPr>
          <p:nvPr/>
        </p:nvPicPr>
        <p:blipFill>
          <a:blip r:embed="rId7">
            <a:extLst>
              <a:ext uri="{28A0092B-C50C-407E-A947-70E740481C1C}">
                <a14:useLocalDpi xmlns:a14="http://schemas.microsoft.com/office/drawing/2010/main" val="0"/>
              </a:ext>
            </a:extLst>
          </a:blip>
          <a:srcRect t="33617"/>
          <a:stretch/>
        </p:blipFill>
        <p:spPr>
          <a:xfrm>
            <a:off x="6720449" y="3166662"/>
            <a:ext cx="1469322" cy="1300499"/>
          </a:xfrm>
          <a:prstGeom prst="roundRect">
            <a:avLst>
              <a:gd name="adj" fmla="val 8594"/>
            </a:avLst>
          </a:prstGeom>
          <a:solidFill>
            <a:srgbClr val="FFFFFF">
              <a:shade val="85000"/>
            </a:srgbClr>
          </a:solidFill>
          <a:ln>
            <a:noFill/>
          </a:ln>
          <a:effectLst/>
        </p:spPr>
      </p:pic>
      <p:sp>
        <p:nvSpPr>
          <p:cNvPr id="13" name="楕円 12">
            <a:extLst>
              <a:ext uri="{FF2B5EF4-FFF2-40B4-BE49-F238E27FC236}">
                <a16:creationId xmlns:a16="http://schemas.microsoft.com/office/drawing/2014/main" id="{836F9ED9-6D16-70DA-F64F-533062662ACE}"/>
              </a:ext>
            </a:extLst>
          </p:cNvPr>
          <p:cNvSpPr/>
          <p:nvPr/>
        </p:nvSpPr>
        <p:spPr>
          <a:xfrm>
            <a:off x="7091105" y="2955876"/>
            <a:ext cx="854636" cy="284306"/>
          </a:xfrm>
          <a:prstGeom prst="ellipse">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050" b="1" dirty="0">
                <a:latin typeface="HG丸ｺﾞｼｯｸM-PRO" panose="020F0600000000000000" pitchFamily="50" charset="-128"/>
                <a:ea typeface="HG丸ｺﾞｼｯｸM-PRO" panose="020F0600000000000000" pitchFamily="50" charset="-128"/>
              </a:rPr>
              <a:t>清遊会</a:t>
            </a:r>
            <a:endParaRPr kumimoji="1" lang="en-US" altLang="ja-JP" sz="1050" b="1" dirty="0">
              <a:latin typeface="HG丸ｺﾞｼｯｸM-PRO" panose="020F0600000000000000" pitchFamily="50" charset="-128"/>
              <a:ea typeface="HG丸ｺﾞｼｯｸM-PRO" panose="020F0600000000000000" pitchFamily="50" charset="-128"/>
            </a:endParaRPr>
          </a:p>
        </p:txBody>
      </p:sp>
      <p:pic>
        <p:nvPicPr>
          <p:cNvPr id="30" name="図 29">
            <a:extLst>
              <a:ext uri="{FF2B5EF4-FFF2-40B4-BE49-F238E27FC236}">
                <a16:creationId xmlns:a16="http://schemas.microsoft.com/office/drawing/2014/main" id="{02C1B21C-1256-C6AE-99E8-9F15C03381AC}"/>
              </a:ext>
            </a:extLst>
          </p:cNvPr>
          <p:cNvPicPr>
            <a:picLocks noChangeAspect="1"/>
          </p:cNvPicPr>
          <p:nvPr/>
        </p:nvPicPr>
        <p:blipFill>
          <a:blip r:embed="rId8">
            <a:extLst>
              <a:ext uri="{28A0092B-C50C-407E-A947-70E740481C1C}">
                <a14:useLocalDpi xmlns:a14="http://schemas.microsoft.com/office/drawing/2010/main" val="0"/>
              </a:ext>
            </a:extLst>
          </a:blip>
          <a:srcRect l="5502" t="43119" r="1875"/>
          <a:stretch/>
        </p:blipFill>
        <p:spPr>
          <a:xfrm>
            <a:off x="5222894" y="3264896"/>
            <a:ext cx="1469322" cy="1203096"/>
          </a:xfrm>
          <a:prstGeom prst="roundRect">
            <a:avLst>
              <a:gd name="adj" fmla="val 8594"/>
            </a:avLst>
          </a:prstGeom>
          <a:solidFill>
            <a:srgbClr val="FFFFFF">
              <a:shade val="85000"/>
            </a:srgbClr>
          </a:solidFill>
          <a:ln>
            <a:noFill/>
          </a:ln>
          <a:effectLst/>
        </p:spPr>
      </p:pic>
      <p:sp>
        <p:nvSpPr>
          <p:cNvPr id="17" name="楕円 16">
            <a:extLst>
              <a:ext uri="{FF2B5EF4-FFF2-40B4-BE49-F238E27FC236}">
                <a16:creationId xmlns:a16="http://schemas.microsoft.com/office/drawing/2014/main" id="{3E32D4DB-78BA-C92E-7368-BDC19E06A111}"/>
              </a:ext>
            </a:extLst>
          </p:cNvPr>
          <p:cNvSpPr/>
          <p:nvPr/>
        </p:nvSpPr>
        <p:spPr>
          <a:xfrm>
            <a:off x="5261923" y="3091371"/>
            <a:ext cx="1405419" cy="214059"/>
          </a:xfrm>
          <a:prstGeom prst="ellipse">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050" b="1" dirty="0">
                <a:latin typeface="HG丸ｺﾞｼｯｸM-PRO" panose="020F0600000000000000" pitchFamily="50" charset="-128"/>
                <a:ea typeface="HG丸ｺﾞｼｯｸM-PRO" panose="020F0600000000000000" pitchFamily="50" charset="-128"/>
              </a:rPr>
              <a:t>恵ハマナス会</a:t>
            </a:r>
            <a:endParaRPr kumimoji="1" lang="en-US" altLang="ja-JP" sz="1050" b="1" dirty="0">
              <a:latin typeface="HG丸ｺﾞｼｯｸM-PRO" panose="020F0600000000000000" pitchFamily="50" charset="-128"/>
              <a:ea typeface="HG丸ｺﾞｼｯｸM-PRO" panose="020F0600000000000000" pitchFamily="50" charset="-128"/>
            </a:endParaRPr>
          </a:p>
        </p:txBody>
      </p:sp>
      <p:pic>
        <p:nvPicPr>
          <p:cNvPr id="32" name="図 31">
            <a:extLst>
              <a:ext uri="{FF2B5EF4-FFF2-40B4-BE49-F238E27FC236}">
                <a16:creationId xmlns:a16="http://schemas.microsoft.com/office/drawing/2014/main" id="{3B47C288-A671-700F-613F-8E14E7C38A0B}"/>
              </a:ext>
            </a:extLst>
          </p:cNvPr>
          <p:cNvPicPr>
            <a:picLocks noChangeAspect="1"/>
          </p:cNvPicPr>
          <p:nvPr/>
        </p:nvPicPr>
        <p:blipFill>
          <a:blip r:embed="rId9">
            <a:extLst>
              <a:ext uri="{28A0092B-C50C-407E-A947-70E740481C1C}">
                <a14:useLocalDpi xmlns:a14="http://schemas.microsoft.com/office/drawing/2010/main" val="0"/>
              </a:ext>
            </a:extLst>
          </a:blip>
          <a:srcRect l="15208"/>
          <a:stretch/>
        </p:blipFill>
        <p:spPr>
          <a:xfrm>
            <a:off x="5220430" y="891134"/>
            <a:ext cx="1421928" cy="1257716"/>
          </a:xfrm>
          <a:prstGeom prst="roundRect">
            <a:avLst>
              <a:gd name="adj" fmla="val 8594"/>
            </a:avLst>
          </a:prstGeom>
          <a:solidFill>
            <a:srgbClr val="FFFFFF">
              <a:shade val="85000"/>
            </a:srgbClr>
          </a:solidFill>
          <a:ln>
            <a:noFill/>
          </a:ln>
          <a:effectLst/>
        </p:spPr>
      </p:pic>
      <p:pic>
        <p:nvPicPr>
          <p:cNvPr id="34" name="図 33">
            <a:extLst>
              <a:ext uri="{FF2B5EF4-FFF2-40B4-BE49-F238E27FC236}">
                <a16:creationId xmlns:a16="http://schemas.microsoft.com/office/drawing/2014/main" id="{67AF84C9-9BE3-F70E-A348-70AD9BC0B0C7}"/>
              </a:ext>
            </a:extLst>
          </p:cNvPr>
          <p:cNvPicPr>
            <a:picLocks noChangeAspect="1"/>
          </p:cNvPicPr>
          <p:nvPr/>
        </p:nvPicPr>
        <p:blipFill>
          <a:blip r:embed="rId10">
            <a:extLst>
              <a:ext uri="{28A0092B-C50C-407E-A947-70E740481C1C}">
                <a14:useLocalDpi xmlns:a14="http://schemas.microsoft.com/office/drawing/2010/main" val="0"/>
              </a:ext>
            </a:extLst>
          </a:blip>
          <a:srcRect l="18520" t="24371" r="29130" b="4063"/>
          <a:stretch/>
        </p:blipFill>
        <p:spPr>
          <a:xfrm>
            <a:off x="245082" y="1759380"/>
            <a:ext cx="799006" cy="1456416"/>
          </a:xfrm>
          <a:prstGeom prst="roundRect">
            <a:avLst>
              <a:gd name="adj" fmla="val 8594"/>
            </a:avLst>
          </a:prstGeom>
          <a:solidFill>
            <a:srgbClr val="FFFFFF">
              <a:shade val="85000"/>
            </a:srgbClr>
          </a:solidFill>
          <a:ln>
            <a:noFill/>
          </a:ln>
          <a:effectLst/>
        </p:spPr>
      </p:pic>
      <p:pic>
        <p:nvPicPr>
          <p:cNvPr id="37" name="図 36">
            <a:extLst>
              <a:ext uri="{FF2B5EF4-FFF2-40B4-BE49-F238E27FC236}">
                <a16:creationId xmlns:a16="http://schemas.microsoft.com/office/drawing/2014/main" id="{D9970356-3865-8C51-4055-AAB247E0AEDB}"/>
              </a:ext>
            </a:extLst>
          </p:cNvPr>
          <p:cNvPicPr>
            <a:picLocks noChangeAspect="1"/>
          </p:cNvPicPr>
          <p:nvPr/>
        </p:nvPicPr>
        <p:blipFill>
          <a:blip r:embed="rId11">
            <a:extLst>
              <a:ext uri="{28A0092B-C50C-407E-A947-70E740481C1C}">
                <a14:useLocalDpi xmlns:a14="http://schemas.microsoft.com/office/drawing/2010/main" val="0"/>
              </a:ext>
            </a:extLst>
          </a:blip>
          <a:srcRect l="15191" t="25697" b="-78"/>
          <a:stretch/>
        </p:blipFill>
        <p:spPr>
          <a:xfrm>
            <a:off x="3880679" y="1908148"/>
            <a:ext cx="1102207" cy="1288892"/>
          </a:xfrm>
          <a:prstGeom prst="roundRect">
            <a:avLst>
              <a:gd name="adj" fmla="val 8594"/>
            </a:avLst>
          </a:prstGeom>
          <a:solidFill>
            <a:srgbClr val="FFFFFF">
              <a:shade val="85000"/>
            </a:srgbClr>
          </a:solidFill>
          <a:ln>
            <a:noFill/>
          </a:ln>
          <a:effectLst/>
        </p:spPr>
      </p:pic>
      <p:sp>
        <p:nvSpPr>
          <p:cNvPr id="15" name="テキスト ボックス 14">
            <a:extLst>
              <a:ext uri="{FF2B5EF4-FFF2-40B4-BE49-F238E27FC236}">
                <a16:creationId xmlns:a16="http://schemas.microsoft.com/office/drawing/2014/main" id="{C6DD1FFA-B645-A4C1-A145-7E0E3CA9F57F}"/>
              </a:ext>
            </a:extLst>
          </p:cNvPr>
          <p:cNvSpPr txBox="1"/>
          <p:nvPr/>
        </p:nvSpPr>
        <p:spPr>
          <a:xfrm>
            <a:off x="150054" y="1728121"/>
            <a:ext cx="4892898" cy="338554"/>
          </a:xfrm>
          <a:prstGeom prst="rect">
            <a:avLst/>
          </a:prstGeom>
          <a:noFill/>
        </p:spPr>
        <p:txBody>
          <a:bodyPr wrap="square" rtlCol="0">
            <a:spAutoFit/>
          </a:bodyPr>
          <a:lstStyle/>
          <a:p>
            <a:pPr algn="ctr"/>
            <a:r>
              <a:rPr kumimoji="1" lang="ja-JP" altLang="en-US" sz="1600" b="1" i="1" dirty="0"/>
              <a:t>ちょっとしたおてつだい😊</a:t>
            </a:r>
            <a:endParaRPr kumimoji="1" lang="en-US" altLang="ja-JP" sz="1600" b="1" i="1" dirty="0"/>
          </a:p>
        </p:txBody>
      </p:sp>
      <p:pic>
        <p:nvPicPr>
          <p:cNvPr id="39" name="図 38">
            <a:extLst>
              <a:ext uri="{FF2B5EF4-FFF2-40B4-BE49-F238E27FC236}">
                <a16:creationId xmlns:a16="http://schemas.microsoft.com/office/drawing/2014/main" id="{44D174BE-B7CB-8089-D5C6-552F56E7C0FB}"/>
              </a:ext>
            </a:extLst>
          </p:cNvPr>
          <p:cNvPicPr>
            <a:picLocks noChangeAspect="1"/>
          </p:cNvPicPr>
          <p:nvPr/>
        </p:nvPicPr>
        <p:blipFill>
          <a:blip r:embed="rId12">
            <a:extLst>
              <a:ext uri="{28A0092B-C50C-407E-A947-70E740481C1C}">
                <a14:useLocalDpi xmlns:a14="http://schemas.microsoft.com/office/drawing/2010/main" val="0"/>
              </a:ext>
            </a:extLst>
          </a:blip>
          <a:srcRect t="15293" b="10022"/>
          <a:stretch/>
        </p:blipFill>
        <p:spPr>
          <a:xfrm>
            <a:off x="173615" y="5372912"/>
            <a:ext cx="1351692" cy="1346020"/>
          </a:xfrm>
          <a:prstGeom prst="roundRect">
            <a:avLst>
              <a:gd name="adj" fmla="val 8594"/>
            </a:avLst>
          </a:prstGeom>
          <a:solidFill>
            <a:srgbClr val="FFFFFF">
              <a:shade val="85000"/>
            </a:srgbClr>
          </a:solidFill>
          <a:ln>
            <a:noFill/>
          </a:ln>
          <a:effectLst/>
        </p:spPr>
      </p:pic>
      <p:pic>
        <p:nvPicPr>
          <p:cNvPr id="48" name="図 47">
            <a:extLst>
              <a:ext uri="{FF2B5EF4-FFF2-40B4-BE49-F238E27FC236}">
                <a16:creationId xmlns:a16="http://schemas.microsoft.com/office/drawing/2014/main" id="{D8EDEF7F-1CF9-DADD-AC6D-10BC953BBCB3}"/>
              </a:ext>
            </a:extLst>
          </p:cNvPr>
          <p:cNvPicPr>
            <a:picLocks noChangeAspect="1"/>
          </p:cNvPicPr>
          <p:nvPr/>
        </p:nvPicPr>
        <p:blipFill>
          <a:blip r:embed="rId13">
            <a:extLst>
              <a:ext uri="{28A0092B-C50C-407E-A947-70E740481C1C}">
                <a14:useLocalDpi xmlns:a14="http://schemas.microsoft.com/office/drawing/2010/main" val="0"/>
              </a:ext>
            </a:extLst>
          </a:blip>
          <a:srcRect t="41456" r="19537" b="15173"/>
          <a:stretch/>
        </p:blipFill>
        <p:spPr>
          <a:xfrm>
            <a:off x="183055" y="3732355"/>
            <a:ext cx="1560219" cy="1121328"/>
          </a:xfrm>
          <a:prstGeom prst="roundRect">
            <a:avLst>
              <a:gd name="adj" fmla="val 8594"/>
            </a:avLst>
          </a:prstGeom>
          <a:solidFill>
            <a:srgbClr val="FFFFFF">
              <a:shade val="85000"/>
            </a:srgbClr>
          </a:solidFill>
          <a:ln>
            <a:noFill/>
          </a:ln>
          <a:effectLst/>
        </p:spPr>
      </p:pic>
      <p:pic>
        <p:nvPicPr>
          <p:cNvPr id="25" name="図 24">
            <a:extLst>
              <a:ext uri="{FF2B5EF4-FFF2-40B4-BE49-F238E27FC236}">
                <a16:creationId xmlns:a16="http://schemas.microsoft.com/office/drawing/2014/main" id="{ABA88CD0-B4A7-BD15-D282-DBECBFE2D22C}"/>
              </a:ext>
            </a:extLst>
          </p:cNvPr>
          <p:cNvPicPr>
            <a:picLocks noChangeAspect="1"/>
          </p:cNvPicPr>
          <p:nvPr/>
        </p:nvPicPr>
        <p:blipFill>
          <a:blip r:embed="rId14">
            <a:extLst>
              <a:ext uri="{28A0092B-C50C-407E-A947-70E740481C1C}">
                <a14:useLocalDpi xmlns:a14="http://schemas.microsoft.com/office/drawing/2010/main" val="0"/>
              </a:ext>
            </a:extLst>
          </a:blip>
          <a:srcRect t="35100" r="9435" b="17337"/>
          <a:stretch/>
        </p:blipFill>
        <p:spPr>
          <a:xfrm>
            <a:off x="8226100" y="3347817"/>
            <a:ext cx="1580257" cy="1106548"/>
          </a:xfrm>
          <a:prstGeom prst="roundRect">
            <a:avLst>
              <a:gd name="adj" fmla="val 8594"/>
            </a:avLst>
          </a:prstGeom>
          <a:solidFill>
            <a:srgbClr val="FFFFFF">
              <a:shade val="85000"/>
            </a:srgbClr>
          </a:solidFill>
          <a:ln>
            <a:noFill/>
          </a:ln>
          <a:effectLst/>
        </p:spPr>
      </p:pic>
      <p:pic>
        <p:nvPicPr>
          <p:cNvPr id="29" name="図 28">
            <a:extLst>
              <a:ext uri="{FF2B5EF4-FFF2-40B4-BE49-F238E27FC236}">
                <a16:creationId xmlns:a16="http://schemas.microsoft.com/office/drawing/2014/main" id="{0AFF74A9-82D3-6A40-C5A2-8ED034A0D5D5}"/>
              </a:ext>
            </a:extLst>
          </p:cNvPr>
          <p:cNvPicPr>
            <a:picLocks noChangeAspect="1"/>
          </p:cNvPicPr>
          <p:nvPr/>
        </p:nvPicPr>
        <p:blipFill>
          <a:blip r:embed="rId15">
            <a:extLst>
              <a:ext uri="{28A0092B-C50C-407E-A947-70E740481C1C}">
                <a14:useLocalDpi xmlns:a14="http://schemas.microsoft.com/office/drawing/2010/main" val="0"/>
              </a:ext>
            </a:extLst>
          </a:blip>
          <a:srcRect t="27539" r="9488" b="15969"/>
          <a:stretch/>
        </p:blipFill>
        <p:spPr>
          <a:xfrm>
            <a:off x="3706072" y="3759363"/>
            <a:ext cx="1318054" cy="1096859"/>
          </a:xfrm>
          <a:prstGeom prst="roundRect">
            <a:avLst>
              <a:gd name="adj" fmla="val 8594"/>
            </a:avLst>
          </a:prstGeom>
          <a:solidFill>
            <a:srgbClr val="FFFFFF">
              <a:shade val="85000"/>
            </a:srgbClr>
          </a:solidFill>
          <a:ln>
            <a:noFill/>
          </a:ln>
          <a:effectLst/>
        </p:spPr>
      </p:pic>
      <p:pic>
        <p:nvPicPr>
          <p:cNvPr id="33" name="図 32">
            <a:extLst>
              <a:ext uri="{FF2B5EF4-FFF2-40B4-BE49-F238E27FC236}">
                <a16:creationId xmlns:a16="http://schemas.microsoft.com/office/drawing/2014/main" id="{CC246792-E637-5DC0-B789-B4C22C2AD105}"/>
              </a:ext>
            </a:extLst>
          </p:cNvPr>
          <p:cNvPicPr>
            <a:picLocks noChangeAspect="1"/>
          </p:cNvPicPr>
          <p:nvPr/>
        </p:nvPicPr>
        <p:blipFill>
          <a:blip r:embed="rId16">
            <a:extLst>
              <a:ext uri="{28A0092B-C50C-407E-A947-70E740481C1C}">
                <a14:useLocalDpi xmlns:a14="http://schemas.microsoft.com/office/drawing/2010/main" val="0"/>
              </a:ext>
            </a:extLst>
          </a:blip>
          <a:srcRect l="8477" t="24371" b="13165"/>
          <a:stretch/>
        </p:blipFill>
        <p:spPr>
          <a:xfrm>
            <a:off x="3505377" y="5372912"/>
            <a:ext cx="1479155" cy="1346020"/>
          </a:xfrm>
          <a:prstGeom prst="roundRect">
            <a:avLst>
              <a:gd name="adj" fmla="val 8594"/>
            </a:avLst>
          </a:prstGeom>
          <a:solidFill>
            <a:srgbClr val="FFFFFF">
              <a:shade val="85000"/>
            </a:srgbClr>
          </a:solidFill>
          <a:ln>
            <a:noFill/>
          </a:ln>
          <a:effectLst/>
        </p:spPr>
      </p:pic>
      <p:sp>
        <p:nvSpPr>
          <p:cNvPr id="19" name="楕円 18">
            <a:extLst>
              <a:ext uri="{FF2B5EF4-FFF2-40B4-BE49-F238E27FC236}">
                <a16:creationId xmlns:a16="http://schemas.microsoft.com/office/drawing/2014/main" id="{C4C6D44D-EB0E-2911-01A7-BADF67634661}"/>
              </a:ext>
            </a:extLst>
          </p:cNvPr>
          <p:cNvSpPr/>
          <p:nvPr/>
        </p:nvSpPr>
        <p:spPr>
          <a:xfrm>
            <a:off x="8325518" y="3070883"/>
            <a:ext cx="1405419" cy="262955"/>
          </a:xfrm>
          <a:prstGeom prst="ellipse">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050" b="1" dirty="0">
                <a:latin typeface="HG丸ｺﾞｼｯｸM-PRO" panose="020F0600000000000000" pitchFamily="50" charset="-128"/>
                <a:ea typeface="HG丸ｺﾞｼｯｸM-PRO" panose="020F0600000000000000" pitchFamily="50" charset="-128"/>
              </a:rPr>
              <a:t>ひまわりの会</a:t>
            </a:r>
            <a:endParaRPr kumimoji="1" lang="en-US" altLang="ja-JP" sz="1050" b="1" dirty="0">
              <a:latin typeface="HG丸ｺﾞｼｯｸM-PRO" panose="020F0600000000000000" pitchFamily="50" charset="-128"/>
              <a:ea typeface="HG丸ｺﾞｼｯｸM-PRO" panose="020F0600000000000000" pitchFamily="50" charset="-128"/>
            </a:endParaRPr>
          </a:p>
        </p:txBody>
      </p:sp>
      <p:sp>
        <p:nvSpPr>
          <p:cNvPr id="3" name="楕円 2">
            <a:extLst>
              <a:ext uri="{FF2B5EF4-FFF2-40B4-BE49-F238E27FC236}">
                <a16:creationId xmlns:a16="http://schemas.microsoft.com/office/drawing/2014/main" id="{494FD0BF-32E0-B028-6381-E0157FA19393}"/>
              </a:ext>
            </a:extLst>
          </p:cNvPr>
          <p:cNvSpPr/>
          <p:nvPr/>
        </p:nvSpPr>
        <p:spPr>
          <a:xfrm>
            <a:off x="5230036" y="626697"/>
            <a:ext cx="1437023" cy="272374"/>
          </a:xfrm>
          <a:prstGeom prst="ellipse">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050" b="1" dirty="0">
                <a:latin typeface="HG丸ｺﾞｼｯｸM-PRO" panose="020F0600000000000000" pitchFamily="50" charset="-128"/>
                <a:ea typeface="HG丸ｺﾞｼｯｸM-PRO" panose="020F0600000000000000" pitchFamily="50" charset="-128"/>
              </a:rPr>
              <a:t>沼ノ沢長寿会</a:t>
            </a:r>
            <a:endParaRPr kumimoji="1" lang="en-US" altLang="ja-JP" sz="1050" b="1" dirty="0">
              <a:latin typeface="HG丸ｺﾞｼｯｸM-PRO" panose="020F0600000000000000" pitchFamily="50" charset="-128"/>
              <a:ea typeface="HG丸ｺﾞｼｯｸM-PRO" panose="020F0600000000000000" pitchFamily="50" charset="-128"/>
            </a:endParaRPr>
          </a:p>
        </p:txBody>
      </p:sp>
      <p:sp>
        <p:nvSpPr>
          <p:cNvPr id="12" name="楕円 11">
            <a:extLst>
              <a:ext uri="{FF2B5EF4-FFF2-40B4-BE49-F238E27FC236}">
                <a16:creationId xmlns:a16="http://schemas.microsoft.com/office/drawing/2014/main" id="{A1DD3305-6463-E536-B76A-D350056A6666}"/>
              </a:ext>
            </a:extLst>
          </p:cNvPr>
          <p:cNvSpPr/>
          <p:nvPr/>
        </p:nvSpPr>
        <p:spPr>
          <a:xfrm>
            <a:off x="7138307" y="647834"/>
            <a:ext cx="906728" cy="261610"/>
          </a:xfrm>
          <a:prstGeom prst="ellipse">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b="1" dirty="0">
                <a:latin typeface="HG丸ｺﾞｼｯｸM-PRO" panose="020F0600000000000000" pitchFamily="50" charset="-128"/>
                <a:ea typeface="HG丸ｺﾞｼｯｸM-PRO" panose="020F0600000000000000" pitchFamily="50" charset="-128"/>
              </a:rPr>
              <a:t>楓</a:t>
            </a:r>
            <a:endParaRPr kumimoji="1" lang="en-US" altLang="ja-JP" sz="1200" b="1" dirty="0">
              <a:latin typeface="HG丸ｺﾞｼｯｸM-PRO" panose="020F0600000000000000" pitchFamily="50" charset="-128"/>
              <a:ea typeface="HG丸ｺﾞｼｯｸM-PRO" panose="020F0600000000000000" pitchFamily="50" charset="-128"/>
            </a:endParaRPr>
          </a:p>
        </p:txBody>
      </p:sp>
      <p:pic>
        <p:nvPicPr>
          <p:cNvPr id="36" name="図 35">
            <a:extLst>
              <a:ext uri="{FF2B5EF4-FFF2-40B4-BE49-F238E27FC236}">
                <a16:creationId xmlns:a16="http://schemas.microsoft.com/office/drawing/2014/main" id="{02E0A273-84B7-5520-114E-5DFBB5ECFD86}"/>
              </a:ext>
            </a:extLst>
          </p:cNvPr>
          <p:cNvPicPr>
            <a:picLocks noChangeAspect="1"/>
          </p:cNvPicPr>
          <p:nvPr/>
        </p:nvPicPr>
        <p:blipFill>
          <a:blip r:embed="rId17">
            <a:extLst>
              <a:ext uri="{28A0092B-C50C-407E-A947-70E740481C1C}">
                <a14:useLocalDpi xmlns:a14="http://schemas.microsoft.com/office/drawing/2010/main" val="0"/>
              </a:ext>
            </a:extLst>
          </a:blip>
          <a:srcRect l="14286" r="4651"/>
          <a:stretch/>
        </p:blipFill>
        <p:spPr>
          <a:xfrm>
            <a:off x="8132530" y="5189130"/>
            <a:ext cx="1688057" cy="1561809"/>
          </a:xfrm>
          <a:prstGeom prst="roundRect">
            <a:avLst>
              <a:gd name="adj" fmla="val 10353"/>
            </a:avLst>
          </a:prstGeom>
        </p:spPr>
      </p:pic>
      <p:pic>
        <p:nvPicPr>
          <p:cNvPr id="40" name="図 39">
            <a:extLst>
              <a:ext uri="{FF2B5EF4-FFF2-40B4-BE49-F238E27FC236}">
                <a16:creationId xmlns:a16="http://schemas.microsoft.com/office/drawing/2014/main" id="{6390109C-CEAF-3F50-0710-002BDB25B6E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400000">
            <a:off x="4994151" y="5363005"/>
            <a:ext cx="1588689" cy="1191517"/>
          </a:xfrm>
          <a:prstGeom prst="roundRect">
            <a:avLst>
              <a:gd name="adj" fmla="val 10648"/>
            </a:avLst>
          </a:prstGeom>
        </p:spPr>
      </p:pic>
    </p:spTree>
    <p:extLst>
      <p:ext uri="{BB962C8B-B14F-4D97-AF65-F5344CB8AC3E}">
        <p14:creationId xmlns:p14="http://schemas.microsoft.com/office/powerpoint/2010/main" val="2921797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四角形: 角を丸くする 59">
            <a:extLst>
              <a:ext uri="{FF2B5EF4-FFF2-40B4-BE49-F238E27FC236}">
                <a16:creationId xmlns:a16="http://schemas.microsoft.com/office/drawing/2014/main" id="{9D538CC0-A15A-448F-A7DC-97BB7F92365D}"/>
              </a:ext>
            </a:extLst>
          </p:cNvPr>
          <p:cNvSpPr/>
          <p:nvPr/>
        </p:nvSpPr>
        <p:spPr>
          <a:xfrm>
            <a:off x="5054067" y="5205393"/>
            <a:ext cx="4765997" cy="1584141"/>
          </a:xfrm>
          <a:prstGeom prst="roundRect">
            <a:avLst>
              <a:gd name="adj" fmla="val 11936"/>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9" name="四角形: 角を丸くする 58">
            <a:extLst>
              <a:ext uri="{FF2B5EF4-FFF2-40B4-BE49-F238E27FC236}">
                <a16:creationId xmlns:a16="http://schemas.microsoft.com/office/drawing/2014/main" id="{626A32B7-E369-42C1-8A28-C640B75A3040}"/>
              </a:ext>
            </a:extLst>
          </p:cNvPr>
          <p:cNvSpPr/>
          <p:nvPr/>
        </p:nvSpPr>
        <p:spPr>
          <a:xfrm>
            <a:off x="5053513" y="3494771"/>
            <a:ext cx="4765997" cy="1643286"/>
          </a:xfrm>
          <a:prstGeom prst="roundRect">
            <a:avLst>
              <a:gd name="adj" fmla="val 11698"/>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3" name="四角形: 角を丸くする 2">
            <a:extLst>
              <a:ext uri="{FF2B5EF4-FFF2-40B4-BE49-F238E27FC236}">
                <a16:creationId xmlns:a16="http://schemas.microsoft.com/office/drawing/2014/main" id="{2B643C33-0367-422B-8C77-F553E4FB0DBC}"/>
              </a:ext>
            </a:extLst>
          </p:cNvPr>
          <p:cNvSpPr/>
          <p:nvPr/>
        </p:nvSpPr>
        <p:spPr>
          <a:xfrm>
            <a:off x="5054069" y="1797885"/>
            <a:ext cx="4769612" cy="1604112"/>
          </a:xfrm>
          <a:prstGeom prst="roundRect">
            <a:avLst>
              <a:gd name="adj" fmla="val 11936"/>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5" name="四角形: 角を丸くする 54">
            <a:extLst>
              <a:ext uri="{FF2B5EF4-FFF2-40B4-BE49-F238E27FC236}">
                <a16:creationId xmlns:a16="http://schemas.microsoft.com/office/drawing/2014/main" id="{5E58A0F4-1121-49EC-BF7D-D7D828D03A2C}"/>
              </a:ext>
            </a:extLst>
          </p:cNvPr>
          <p:cNvSpPr/>
          <p:nvPr/>
        </p:nvSpPr>
        <p:spPr>
          <a:xfrm>
            <a:off x="124285" y="5158696"/>
            <a:ext cx="4747791" cy="1620169"/>
          </a:xfrm>
          <a:prstGeom prst="roundRect">
            <a:avLst>
              <a:gd name="adj" fmla="val 11338"/>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100" dirty="0">
                <a:latin typeface="HG丸ｺﾞｼｯｸM-PRO" panose="020F0600000000000000" pitchFamily="50" charset="-128"/>
                <a:ea typeface="HG丸ｺﾞｼｯｸM-PRO" panose="020F0600000000000000" pitchFamily="50" charset="-128"/>
              </a:rPr>
              <a:t>　　　　　　　　　　　　　　　　　　　　</a:t>
            </a:r>
          </a:p>
        </p:txBody>
      </p:sp>
      <p:sp>
        <p:nvSpPr>
          <p:cNvPr id="47" name="四角形: 角を丸くする 46">
            <a:extLst>
              <a:ext uri="{FF2B5EF4-FFF2-40B4-BE49-F238E27FC236}">
                <a16:creationId xmlns:a16="http://schemas.microsoft.com/office/drawing/2014/main" id="{A7613F41-D759-46F3-A490-01AF3EF5BFE6}"/>
              </a:ext>
            </a:extLst>
          </p:cNvPr>
          <p:cNvSpPr/>
          <p:nvPr/>
        </p:nvSpPr>
        <p:spPr>
          <a:xfrm>
            <a:off x="108253" y="3516168"/>
            <a:ext cx="4785167" cy="1560765"/>
          </a:xfrm>
          <a:prstGeom prst="roundRect">
            <a:avLst>
              <a:gd name="adj" fmla="val 11936"/>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48" name="四角形: 角を丸くする 47">
            <a:extLst>
              <a:ext uri="{FF2B5EF4-FFF2-40B4-BE49-F238E27FC236}">
                <a16:creationId xmlns:a16="http://schemas.microsoft.com/office/drawing/2014/main" id="{612B4126-B4E7-48BF-BCF7-4BAFAA45E80F}"/>
              </a:ext>
            </a:extLst>
          </p:cNvPr>
          <p:cNvSpPr/>
          <p:nvPr/>
        </p:nvSpPr>
        <p:spPr>
          <a:xfrm>
            <a:off x="108253" y="1917833"/>
            <a:ext cx="4754327" cy="1528015"/>
          </a:xfrm>
          <a:prstGeom prst="roundRect">
            <a:avLst>
              <a:gd name="adj" fmla="val 11392"/>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36" name="テキスト ボックス 35">
            <a:extLst>
              <a:ext uri="{FF2B5EF4-FFF2-40B4-BE49-F238E27FC236}">
                <a16:creationId xmlns:a16="http://schemas.microsoft.com/office/drawing/2014/main" id="{DC766D3F-680E-4AD5-86C6-EE9434FCDE4A}"/>
              </a:ext>
            </a:extLst>
          </p:cNvPr>
          <p:cNvSpPr txBox="1"/>
          <p:nvPr/>
        </p:nvSpPr>
        <p:spPr>
          <a:xfrm>
            <a:off x="152061" y="5175229"/>
            <a:ext cx="4727647" cy="338554"/>
          </a:xfrm>
          <a:prstGeom prst="rect">
            <a:avLst/>
          </a:prstGeom>
          <a:noFill/>
        </p:spPr>
        <p:txBody>
          <a:bodyPr wrap="square" rtlCol="0">
            <a:spAutoFit/>
          </a:bodyPr>
          <a:lstStyle/>
          <a:p>
            <a:pPr algn="ctr"/>
            <a:r>
              <a:rPr kumimoji="1" lang="ja-JP" altLang="en-US" sz="1600" b="1" i="1" dirty="0"/>
              <a:t>ＧＥＮＫＩ体操教室</a:t>
            </a:r>
            <a:endParaRPr kumimoji="1" lang="en-US" altLang="ja-JP" sz="1600" b="1" i="1" dirty="0"/>
          </a:p>
        </p:txBody>
      </p:sp>
      <p:sp>
        <p:nvSpPr>
          <p:cNvPr id="62" name="四角形: 角を丸くする 61">
            <a:extLst>
              <a:ext uri="{FF2B5EF4-FFF2-40B4-BE49-F238E27FC236}">
                <a16:creationId xmlns:a16="http://schemas.microsoft.com/office/drawing/2014/main" id="{A4BAA24E-AA6C-470B-A3B3-59E1D35D36F3}"/>
              </a:ext>
            </a:extLst>
          </p:cNvPr>
          <p:cNvSpPr/>
          <p:nvPr/>
        </p:nvSpPr>
        <p:spPr>
          <a:xfrm>
            <a:off x="5046653" y="115832"/>
            <a:ext cx="4779097" cy="1604112"/>
          </a:xfrm>
          <a:prstGeom prst="roundRect">
            <a:avLst>
              <a:gd name="adj" fmla="val 11936"/>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74" name="テキスト ボックス 73">
            <a:extLst>
              <a:ext uri="{FF2B5EF4-FFF2-40B4-BE49-F238E27FC236}">
                <a16:creationId xmlns:a16="http://schemas.microsoft.com/office/drawing/2014/main" id="{6E33EC79-77AA-4827-BC2B-98540B76F11B}"/>
              </a:ext>
            </a:extLst>
          </p:cNvPr>
          <p:cNvSpPr txBox="1"/>
          <p:nvPr/>
        </p:nvSpPr>
        <p:spPr>
          <a:xfrm>
            <a:off x="130421" y="1951961"/>
            <a:ext cx="4749287" cy="338554"/>
          </a:xfrm>
          <a:prstGeom prst="rect">
            <a:avLst/>
          </a:prstGeom>
          <a:noFill/>
        </p:spPr>
        <p:txBody>
          <a:bodyPr wrap="square" rtlCol="0">
            <a:spAutoFit/>
          </a:bodyPr>
          <a:lstStyle/>
          <a:p>
            <a:pPr algn="ctr"/>
            <a:r>
              <a:rPr kumimoji="1" lang="ja-JP" altLang="en-US" sz="1600" b="1" i="1" dirty="0"/>
              <a:t>認知症予防 </a:t>
            </a:r>
            <a:r>
              <a:rPr kumimoji="1" lang="ja-JP" altLang="en-US" sz="1600" i="1" dirty="0"/>
              <a:t>🍊</a:t>
            </a:r>
            <a:r>
              <a:rPr kumimoji="1" lang="ja-JP" altLang="en-US" sz="1600" b="1" i="1" dirty="0"/>
              <a:t>オレンジカフェ☕</a:t>
            </a:r>
            <a:endParaRPr kumimoji="1" lang="en-US" altLang="ja-JP" sz="1600" b="1" i="1" dirty="0"/>
          </a:p>
        </p:txBody>
      </p:sp>
      <p:sp>
        <p:nvSpPr>
          <p:cNvPr id="75" name="テキスト ボックス 74">
            <a:extLst>
              <a:ext uri="{FF2B5EF4-FFF2-40B4-BE49-F238E27FC236}">
                <a16:creationId xmlns:a16="http://schemas.microsoft.com/office/drawing/2014/main" id="{53CF121B-2D83-42D8-A563-AFE1B79816D8}"/>
              </a:ext>
            </a:extLst>
          </p:cNvPr>
          <p:cNvSpPr txBox="1"/>
          <p:nvPr/>
        </p:nvSpPr>
        <p:spPr>
          <a:xfrm>
            <a:off x="6383139" y="3822871"/>
            <a:ext cx="2373227" cy="1327992"/>
          </a:xfrm>
          <a:prstGeom prst="rect">
            <a:avLst/>
          </a:prstGeom>
          <a:noFill/>
        </p:spPr>
        <p:txBody>
          <a:bodyPr wrap="square" rtlCol="0">
            <a:spAutoFit/>
          </a:bodyPr>
          <a:lstStyle/>
          <a:p>
            <a:pPr>
              <a:lnSpc>
                <a:spcPts val="1400"/>
              </a:lnSpc>
            </a:pPr>
            <a:r>
              <a:rPr kumimoji="1" lang="en-US" altLang="ja-JP" sz="1100" dirty="0">
                <a:latin typeface="HG丸ｺﾞｼｯｸM-PRO" panose="020F0600000000000000" pitchFamily="50" charset="-128"/>
                <a:ea typeface="HG丸ｺﾞｼｯｸM-PRO" panose="020F0600000000000000" pitchFamily="50" charset="-128"/>
              </a:rPr>
              <a:t>10/6</a:t>
            </a:r>
            <a:r>
              <a:rPr kumimoji="1" lang="ja-JP" altLang="en-US" sz="1100" dirty="0">
                <a:latin typeface="HG丸ｺﾞｼｯｸM-PRO" panose="020F0600000000000000" pitchFamily="50" charset="-128"/>
                <a:ea typeface="HG丸ｺﾞｼｯｸM-PRO" panose="020F0600000000000000" pitchFamily="50" charset="-128"/>
              </a:rPr>
              <a:t>㈰ 若菜行政サロン横にて、恒例の</a:t>
            </a:r>
            <a:r>
              <a:rPr kumimoji="1" lang="en-US" altLang="ja-JP" sz="1100" dirty="0">
                <a:latin typeface="HG丸ｺﾞｼｯｸM-PRO" panose="020F0600000000000000" pitchFamily="50" charset="-128"/>
                <a:ea typeface="HG丸ｺﾞｼｯｸM-PRO" panose="020F0600000000000000" pitchFamily="50" charset="-128"/>
              </a:rPr>
              <a:t>10</a:t>
            </a:r>
            <a:r>
              <a:rPr kumimoji="1" lang="ja-JP" altLang="en-US" sz="1100" dirty="0">
                <a:latin typeface="HG丸ｺﾞｼｯｸM-PRO" panose="020F0600000000000000" pitchFamily="50" charset="-128"/>
                <a:ea typeface="HG丸ｺﾞｼｯｸM-PRO" panose="020F0600000000000000" pitchFamily="50" charset="-128"/>
              </a:rPr>
              <a:t>円カレーが開催されました。</a:t>
            </a:r>
            <a:r>
              <a:rPr kumimoji="1" lang="en-US" altLang="ja-JP" sz="1100" dirty="0">
                <a:latin typeface="HG丸ｺﾞｼｯｸM-PRO" panose="020F0600000000000000" pitchFamily="50" charset="-128"/>
                <a:ea typeface="HG丸ｺﾞｼｯｸM-PRO" panose="020F0600000000000000" pitchFamily="50" charset="-128"/>
              </a:rPr>
              <a:t>10</a:t>
            </a:r>
            <a:r>
              <a:rPr kumimoji="1" lang="ja-JP" altLang="en-US" sz="1100" dirty="0">
                <a:latin typeface="HG丸ｺﾞｼｯｸM-PRO" panose="020F0600000000000000" pitchFamily="50" charset="-128"/>
                <a:ea typeface="HG丸ｺﾞｼｯｸM-PRO" panose="020F0600000000000000" pitchFamily="50" charset="-128"/>
              </a:rPr>
              <a:t>円以上の募金でカレーライスを食べることができます。また募金によって抽選会に参加することができ、賑やかなチャリティーとなりました。</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31" name="吹き出し: 円形 30">
            <a:extLst>
              <a:ext uri="{FF2B5EF4-FFF2-40B4-BE49-F238E27FC236}">
                <a16:creationId xmlns:a16="http://schemas.microsoft.com/office/drawing/2014/main" id="{D85EAA33-9074-408D-8A79-AA835769CB02}"/>
              </a:ext>
            </a:extLst>
          </p:cNvPr>
          <p:cNvSpPr/>
          <p:nvPr/>
        </p:nvSpPr>
        <p:spPr>
          <a:xfrm>
            <a:off x="-1319949" y="4383090"/>
            <a:ext cx="1253810" cy="338554"/>
          </a:xfrm>
          <a:prstGeom prst="wedgeEllipseCallout">
            <a:avLst>
              <a:gd name="adj1" fmla="val -64992"/>
              <a:gd name="adj2" fmla="val -20889"/>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777C7DB1-4287-4F8A-9E89-246A8F72A960}"/>
              </a:ext>
            </a:extLst>
          </p:cNvPr>
          <p:cNvSpPr txBox="1"/>
          <p:nvPr/>
        </p:nvSpPr>
        <p:spPr>
          <a:xfrm>
            <a:off x="-1240377" y="4406341"/>
            <a:ext cx="1348630" cy="338554"/>
          </a:xfrm>
          <a:prstGeom prst="rect">
            <a:avLst/>
          </a:prstGeom>
          <a:noFill/>
        </p:spPr>
        <p:txBody>
          <a:bodyPr wrap="square" rtlCol="0">
            <a:spAutoFit/>
          </a:bodyPr>
          <a:lstStyle/>
          <a:p>
            <a:r>
              <a:rPr kumimoji="1" lang="ja-JP" altLang="en-US" sz="1600" b="1" dirty="0"/>
              <a:t>美術協会展</a:t>
            </a:r>
          </a:p>
        </p:txBody>
      </p:sp>
      <p:sp>
        <p:nvSpPr>
          <p:cNvPr id="33" name="吹き出し: 円形 32">
            <a:extLst>
              <a:ext uri="{FF2B5EF4-FFF2-40B4-BE49-F238E27FC236}">
                <a16:creationId xmlns:a16="http://schemas.microsoft.com/office/drawing/2014/main" id="{92344F4D-40BB-4063-9F96-D6D8CE8F17FF}"/>
              </a:ext>
            </a:extLst>
          </p:cNvPr>
          <p:cNvSpPr/>
          <p:nvPr/>
        </p:nvSpPr>
        <p:spPr>
          <a:xfrm>
            <a:off x="-1366809" y="5331100"/>
            <a:ext cx="1016861" cy="296802"/>
          </a:xfrm>
          <a:prstGeom prst="wedgeEllipseCallout">
            <a:avLst>
              <a:gd name="adj1" fmla="val 56693"/>
              <a:gd name="adj2" fmla="val -35258"/>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C5D28FD1-0ABD-404E-A509-D8F5B6BCB0C9}"/>
              </a:ext>
            </a:extLst>
          </p:cNvPr>
          <p:cNvSpPr txBox="1"/>
          <p:nvPr/>
        </p:nvSpPr>
        <p:spPr>
          <a:xfrm>
            <a:off x="-1304764" y="5303228"/>
            <a:ext cx="943790" cy="338554"/>
          </a:xfrm>
          <a:prstGeom prst="rect">
            <a:avLst/>
          </a:prstGeom>
          <a:noFill/>
        </p:spPr>
        <p:txBody>
          <a:bodyPr wrap="square" rtlCol="0">
            <a:spAutoFit/>
          </a:bodyPr>
          <a:lstStyle/>
          <a:p>
            <a:r>
              <a:rPr kumimoji="1" lang="ja-JP" altLang="en-US" sz="1600" b="1" i="1" dirty="0"/>
              <a:t>池坊展</a:t>
            </a:r>
          </a:p>
        </p:txBody>
      </p:sp>
      <p:sp>
        <p:nvSpPr>
          <p:cNvPr id="76" name="テキスト ボックス 75">
            <a:extLst>
              <a:ext uri="{FF2B5EF4-FFF2-40B4-BE49-F238E27FC236}">
                <a16:creationId xmlns:a16="http://schemas.microsoft.com/office/drawing/2014/main" id="{5E7EB6CA-9F3E-40B4-80AA-0BC24D017089}"/>
              </a:ext>
            </a:extLst>
          </p:cNvPr>
          <p:cNvSpPr txBox="1"/>
          <p:nvPr/>
        </p:nvSpPr>
        <p:spPr>
          <a:xfrm>
            <a:off x="-1327061" y="4820142"/>
            <a:ext cx="1155553" cy="338554"/>
          </a:xfrm>
          <a:prstGeom prst="rect">
            <a:avLst/>
          </a:prstGeom>
          <a:noFill/>
        </p:spPr>
        <p:txBody>
          <a:bodyPr wrap="square" rtlCol="0">
            <a:spAutoFit/>
          </a:bodyPr>
          <a:lstStyle/>
          <a:p>
            <a:r>
              <a:rPr kumimoji="1" lang="ja-JP" altLang="en-US" sz="1600" b="1" i="1" dirty="0"/>
              <a:t>芸術の秋</a:t>
            </a:r>
            <a:endParaRPr kumimoji="1" lang="en-US" altLang="ja-JP" sz="1600" b="1" i="1" dirty="0"/>
          </a:p>
        </p:txBody>
      </p:sp>
      <p:sp>
        <p:nvSpPr>
          <p:cNvPr id="133" name="テキスト ボックス 132">
            <a:extLst>
              <a:ext uri="{FF2B5EF4-FFF2-40B4-BE49-F238E27FC236}">
                <a16:creationId xmlns:a16="http://schemas.microsoft.com/office/drawing/2014/main" id="{8AD9BD5C-B22F-4A91-A1E1-C24775430F3C}"/>
              </a:ext>
            </a:extLst>
          </p:cNvPr>
          <p:cNvSpPr txBox="1"/>
          <p:nvPr/>
        </p:nvSpPr>
        <p:spPr>
          <a:xfrm>
            <a:off x="1275292" y="2224640"/>
            <a:ext cx="2297838" cy="1404936"/>
          </a:xfrm>
          <a:prstGeom prst="rect">
            <a:avLst/>
          </a:prstGeom>
          <a:noFill/>
        </p:spPr>
        <p:txBody>
          <a:bodyPr wrap="square" rtlCol="0">
            <a:spAutoFit/>
          </a:bodyPr>
          <a:lstStyle/>
          <a:p>
            <a:pPr>
              <a:lnSpc>
                <a:spcPts val="1500"/>
              </a:lnSpc>
            </a:pPr>
            <a:r>
              <a:rPr kumimoji="1" lang="en-US" altLang="ja-JP" sz="1100" dirty="0">
                <a:latin typeface="HG丸ｺﾞｼｯｸM-PRO" panose="020F0600000000000000" pitchFamily="50" charset="-128"/>
                <a:ea typeface="HG丸ｺﾞｼｯｸM-PRO" panose="020F0600000000000000" pitchFamily="50" charset="-128"/>
              </a:rPr>
              <a:t>9/25</a:t>
            </a:r>
            <a:r>
              <a:rPr kumimoji="1" lang="ja-JP" altLang="en-US" sz="1100" dirty="0">
                <a:latin typeface="HG丸ｺﾞｼｯｸM-PRO" panose="020F0600000000000000" pitchFamily="50" charset="-128"/>
                <a:ea typeface="HG丸ｺﾞｼｯｸM-PRO" panose="020F0600000000000000" pitchFamily="50" charset="-128"/>
              </a:rPr>
              <a:t>㈬ りすたにてオレンジカフェが開催されました。今回はカフェ始まって以来の難問、１４種類の北海道銘菓を誕生順に並べ替える問題にチャレンジ。後半は簡単な体操を行いました。</a:t>
            </a:r>
            <a:endParaRPr kumimoji="1" lang="en-US" altLang="ja-JP" sz="1100" dirty="0">
              <a:latin typeface="HG丸ｺﾞｼｯｸM-PRO" panose="020F0600000000000000" pitchFamily="50" charset="-128"/>
              <a:ea typeface="HG丸ｺﾞｼｯｸM-PRO" panose="020F0600000000000000" pitchFamily="50" charset="-128"/>
            </a:endParaRPr>
          </a:p>
          <a:p>
            <a:pPr>
              <a:lnSpc>
                <a:spcPts val="1400"/>
              </a:lnSpc>
            </a:pP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30" name="雲 29">
            <a:extLst>
              <a:ext uri="{FF2B5EF4-FFF2-40B4-BE49-F238E27FC236}">
                <a16:creationId xmlns:a16="http://schemas.microsoft.com/office/drawing/2014/main" id="{AB48586A-DB96-46E0-BAD4-59C119C68942}"/>
              </a:ext>
            </a:extLst>
          </p:cNvPr>
          <p:cNvSpPr/>
          <p:nvPr/>
        </p:nvSpPr>
        <p:spPr>
          <a:xfrm>
            <a:off x="-1178041" y="1973700"/>
            <a:ext cx="769927" cy="422571"/>
          </a:xfrm>
          <a:prstGeom prst="cloud">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dirty="0">
                <a:latin typeface="HG丸ｺﾞｼｯｸM-PRO" panose="020F0600000000000000" pitchFamily="50" charset="-128"/>
                <a:ea typeface="HG丸ｺﾞｼｯｸM-PRO" panose="020F0600000000000000" pitchFamily="50" charset="-128"/>
              </a:rPr>
              <a:t>寄稿</a:t>
            </a:r>
          </a:p>
        </p:txBody>
      </p:sp>
      <p:sp>
        <p:nvSpPr>
          <p:cNvPr id="32" name="四角形: 角を丸くする 31">
            <a:extLst>
              <a:ext uri="{FF2B5EF4-FFF2-40B4-BE49-F238E27FC236}">
                <a16:creationId xmlns:a16="http://schemas.microsoft.com/office/drawing/2014/main" id="{ED4F785C-4637-4BBF-9AB8-AF011A83BFB6}"/>
              </a:ext>
            </a:extLst>
          </p:cNvPr>
          <p:cNvSpPr/>
          <p:nvPr/>
        </p:nvSpPr>
        <p:spPr>
          <a:xfrm>
            <a:off x="-1779655" y="3715419"/>
            <a:ext cx="1746431" cy="518518"/>
          </a:xfrm>
          <a:prstGeom prst="round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dirty="0">
                <a:latin typeface="HG丸ｺﾞｼｯｸM-PRO" panose="020F0600000000000000" pitchFamily="50" charset="-128"/>
                <a:ea typeface="HG丸ｺﾞｼｯｸM-PRO" panose="020F0600000000000000" pitchFamily="50" charset="-128"/>
              </a:rPr>
              <a:t>地域おこし協力隊</a:t>
            </a:r>
            <a:endParaRPr kumimoji="1" lang="en-US" altLang="ja-JP" sz="1050" dirty="0">
              <a:latin typeface="HG丸ｺﾞｼｯｸM-PRO" panose="020F0600000000000000" pitchFamily="50" charset="-128"/>
              <a:ea typeface="HG丸ｺﾞｼｯｸM-PRO" panose="020F0600000000000000" pitchFamily="50" charset="-128"/>
            </a:endParaRPr>
          </a:p>
          <a:p>
            <a:pPr algn="ctr"/>
            <a:r>
              <a:rPr kumimoji="1" lang="ja-JP" altLang="en-US" sz="1050" dirty="0">
                <a:latin typeface="HG丸ｺﾞｼｯｸM-PRO" panose="020F0600000000000000" pitchFamily="50" charset="-128"/>
                <a:ea typeface="HG丸ｺﾞｼｯｸM-PRO" panose="020F0600000000000000" pitchFamily="50" charset="-128"/>
              </a:rPr>
              <a:t>子ども子育て支援担当　</a:t>
            </a:r>
            <a:endParaRPr kumimoji="1" lang="en-US" altLang="ja-JP" sz="1050" dirty="0">
              <a:latin typeface="HG丸ｺﾞｼｯｸM-PRO" panose="020F0600000000000000" pitchFamily="50" charset="-128"/>
              <a:ea typeface="HG丸ｺﾞｼｯｸM-PRO" panose="020F0600000000000000" pitchFamily="50" charset="-128"/>
            </a:endParaRPr>
          </a:p>
          <a:p>
            <a:pPr algn="ctr"/>
            <a:r>
              <a:rPr kumimoji="1" lang="ja-JP" altLang="en-US" sz="1050" dirty="0">
                <a:latin typeface="HG丸ｺﾞｼｯｸM-PRO" panose="020F0600000000000000" pitchFamily="50" charset="-128"/>
                <a:ea typeface="HG丸ｺﾞｼｯｸM-PRO" panose="020F0600000000000000" pitchFamily="50" charset="-128"/>
              </a:rPr>
              <a:t>細井　百</a:t>
            </a:r>
          </a:p>
        </p:txBody>
      </p:sp>
      <p:sp>
        <p:nvSpPr>
          <p:cNvPr id="69" name="テキスト ボックス 68">
            <a:extLst>
              <a:ext uri="{FF2B5EF4-FFF2-40B4-BE49-F238E27FC236}">
                <a16:creationId xmlns:a16="http://schemas.microsoft.com/office/drawing/2014/main" id="{D9D08600-2F03-4E88-BBD8-745B16F74D24}"/>
              </a:ext>
            </a:extLst>
          </p:cNvPr>
          <p:cNvSpPr txBox="1"/>
          <p:nvPr/>
        </p:nvSpPr>
        <p:spPr>
          <a:xfrm>
            <a:off x="1270581" y="3810450"/>
            <a:ext cx="2180458" cy="1277273"/>
          </a:xfrm>
          <a:prstGeom prst="rect">
            <a:avLst/>
          </a:prstGeom>
          <a:noFill/>
        </p:spPr>
        <p:txBody>
          <a:bodyPr wrap="square" rtlCol="0">
            <a:spAutoFit/>
          </a:bodyPr>
          <a:lstStyle/>
          <a:p>
            <a:r>
              <a:rPr kumimoji="1" lang="en-US" altLang="ja-JP" sz="1100" dirty="0">
                <a:latin typeface="HG丸ｺﾞｼｯｸM-PRO" panose="020F0600000000000000" pitchFamily="50" charset="-128"/>
                <a:ea typeface="HG丸ｺﾞｼｯｸM-PRO" panose="020F0600000000000000" pitchFamily="50" charset="-128"/>
              </a:rPr>
              <a:t>9/28</a:t>
            </a:r>
            <a:r>
              <a:rPr kumimoji="1" lang="ja-JP" altLang="en-US" sz="1100" dirty="0">
                <a:latin typeface="HG丸ｺﾞｼｯｸM-PRO" panose="020F0600000000000000" pitchFamily="50" charset="-128"/>
                <a:ea typeface="HG丸ｺﾞｼｯｸM-PRO" panose="020F0600000000000000" pitchFamily="50" charset="-128"/>
              </a:rPr>
              <a:t>㈯ りすたにて市主催の上映会が開催され、若年性アルツハイマー型認知症と診断された方の実話をもとにした物語「オレンジランプ」が上映されました。認知症に対する別の見方を知ることができる映画でした。</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54" name="テキスト ボックス 53">
            <a:extLst>
              <a:ext uri="{FF2B5EF4-FFF2-40B4-BE49-F238E27FC236}">
                <a16:creationId xmlns:a16="http://schemas.microsoft.com/office/drawing/2014/main" id="{8F1774EB-9D75-4820-B250-987F194C0DC5}"/>
              </a:ext>
            </a:extLst>
          </p:cNvPr>
          <p:cNvSpPr txBox="1"/>
          <p:nvPr/>
        </p:nvSpPr>
        <p:spPr>
          <a:xfrm>
            <a:off x="1552997" y="5461692"/>
            <a:ext cx="2020133" cy="1327992"/>
          </a:xfrm>
          <a:prstGeom prst="rect">
            <a:avLst/>
          </a:prstGeom>
          <a:noFill/>
        </p:spPr>
        <p:txBody>
          <a:bodyPr wrap="square" rtlCol="0">
            <a:spAutoFit/>
          </a:bodyPr>
          <a:lstStyle/>
          <a:p>
            <a:pPr>
              <a:lnSpc>
                <a:spcPts val="1400"/>
              </a:lnSpc>
            </a:pPr>
            <a:r>
              <a:rPr kumimoji="1" lang="en-US" altLang="ja-JP" sz="1100" dirty="0">
                <a:latin typeface="HG丸ｺﾞｼｯｸM-PRO" panose="020F0600000000000000" pitchFamily="50" charset="-128"/>
                <a:ea typeface="HG丸ｺﾞｼｯｸM-PRO" panose="020F0600000000000000" pitchFamily="50" charset="-128"/>
              </a:rPr>
              <a:t>10/18(</a:t>
            </a:r>
            <a:r>
              <a:rPr kumimoji="1" lang="ja-JP" altLang="en-US" sz="1100" dirty="0">
                <a:latin typeface="HG丸ｺﾞｼｯｸM-PRO" panose="020F0600000000000000" pitchFamily="50" charset="-128"/>
                <a:ea typeface="HG丸ｺﾞｼｯｸM-PRO" panose="020F0600000000000000" pitchFamily="50" charset="-128"/>
              </a:rPr>
              <a:t>金</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 老人福祉会館に設置された「健康増進機器」を使った体操教室が開催されました。モニターの画像と音楽で体操やストレッチ、脳トレなど多彩なプログラムで楽しく身体を動かしました。</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41" name="吹き出し: 角を丸めた四角形 40">
            <a:extLst>
              <a:ext uri="{FF2B5EF4-FFF2-40B4-BE49-F238E27FC236}">
                <a16:creationId xmlns:a16="http://schemas.microsoft.com/office/drawing/2014/main" id="{409A6CF8-7E17-40EA-80DE-B00482F5351A}"/>
              </a:ext>
            </a:extLst>
          </p:cNvPr>
          <p:cNvSpPr/>
          <p:nvPr/>
        </p:nvSpPr>
        <p:spPr>
          <a:xfrm>
            <a:off x="-1517692" y="6072122"/>
            <a:ext cx="1304047" cy="268214"/>
          </a:xfrm>
          <a:prstGeom prst="wedgeRoundRectCallout">
            <a:avLst>
              <a:gd name="adj1" fmla="val -7026"/>
              <a:gd name="adj2" fmla="val -68200"/>
              <a:gd name="adj3" fmla="val 16667"/>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dirty="0">
                <a:latin typeface="HG丸ｺﾞｼｯｸM-PRO" panose="020F0600000000000000" pitchFamily="50" charset="-128"/>
                <a:ea typeface="HG丸ｺﾞｼｯｸM-PRO" panose="020F0600000000000000" pitchFamily="50" charset="-128"/>
              </a:rPr>
              <a:t>みんな金メダル☆</a:t>
            </a:r>
          </a:p>
        </p:txBody>
      </p:sp>
      <p:sp>
        <p:nvSpPr>
          <p:cNvPr id="65" name="テキスト ボックス 64">
            <a:extLst>
              <a:ext uri="{FF2B5EF4-FFF2-40B4-BE49-F238E27FC236}">
                <a16:creationId xmlns:a16="http://schemas.microsoft.com/office/drawing/2014/main" id="{B46C18AE-ABF5-4B02-89FA-5BC1498928E6}"/>
              </a:ext>
            </a:extLst>
          </p:cNvPr>
          <p:cNvSpPr txBox="1"/>
          <p:nvPr/>
        </p:nvSpPr>
        <p:spPr>
          <a:xfrm>
            <a:off x="6509723" y="5525681"/>
            <a:ext cx="2020133" cy="1415772"/>
          </a:xfrm>
          <a:prstGeom prst="rect">
            <a:avLst/>
          </a:prstGeom>
          <a:noFill/>
        </p:spPr>
        <p:txBody>
          <a:bodyPr wrap="square" rtlCol="0">
            <a:spAutoFit/>
          </a:bodyPr>
          <a:lstStyle/>
          <a:p>
            <a:pPr>
              <a:lnSpc>
                <a:spcPts val="1500"/>
              </a:lnSpc>
            </a:pPr>
            <a:r>
              <a:rPr kumimoji="1" lang="ja-JP" altLang="en-US" sz="1100" dirty="0">
                <a:latin typeface="HG丸ｺﾞｼｯｸM-PRO" panose="020F0600000000000000" pitchFamily="50" charset="-128"/>
                <a:ea typeface="HG丸ｺﾞｼｯｸM-PRO" panose="020F0600000000000000" pitchFamily="50" charset="-128"/>
              </a:rPr>
              <a:t> </a:t>
            </a:r>
            <a:r>
              <a:rPr kumimoji="1" lang="en-US" altLang="ja-JP" sz="1100" dirty="0">
                <a:latin typeface="HG丸ｺﾞｼｯｸM-PRO" panose="020F0600000000000000" pitchFamily="50" charset="-128"/>
                <a:ea typeface="HG丸ｺﾞｼｯｸM-PRO" panose="020F0600000000000000" pitchFamily="50" charset="-128"/>
              </a:rPr>
              <a:t>10/12</a:t>
            </a:r>
            <a:r>
              <a:rPr kumimoji="1" lang="ja-JP" altLang="en-US" sz="1100" dirty="0">
                <a:latin typeface="HG丸ｺﾞｼｯｸM-PRO" panose="020F0600000000000000" pitchFamily="50" charset="-128"/>
                <a:ea typeface="HG丸ｺﾞｼｯｸM-PRO" panose="020F0600000000000000" pitchFamily="50" charset="-128"/>
              </a:rPr>
              <a:t>㈯ ゆうばり小体育館にてこじか保育園の運動会が開催されました。日頃の活動の成果を取り入れた競技が盛りだくさんでした。障害物走には毎回感動させられます。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64" name="吹き出し: 角を丸めた四角形 63">
            <a:extLst>
              <a:ext uri="{FF2B5EF4-FFF2-40B4-BE49-F238E27FC236}">
                <a16:creationId xmlns:a16="http://schemas.microsoft.com/office/drawing/2014/main" id="{5EDC4221-12A7-4DDC-A4E4-1FBC89C7C564}"/>
              </a:ext>
            </a:extLst>
          </p:cNvPr>
          <p:cNvSpPr/>
          <p:nvPr/>
        </p:nvSpPr>
        <p:spPr>
          <a:xfrm>
            <a:off x="-1819235" y="2427680"/>
            <a:ext cx="950138" cy="484499"/>
          </a:xfrm>
          <a:prstGeom prst="wedgeRoundRectCallout">
            <a:avLst>
              <a:gd name="adj1" fmla="val -21661"/>
              <a:gd name="adj2" fmla="val 65919"/>
              <a:gd name="adj3" fmla="val 16667"/>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dirty="0">
                <a:latin typeface="HG丸ｺﾞｼｯｸM-PRO" panose="020F0600000000000000" pitchFamily="50" charset="-128"/>
                <a:ea typeface="HG丸ｺﾞｼｯｸM-PRO" panose="020F0600000000000000" pitchFamily="50" charset="-128"/>
              </a:rPr>
              <a:t>身長より</a:t>
            </a:r>
            <a:endParaRPr kumimoji="1" lang="en-US" altLang="ja-JP" sz="1050" dirty="0">
              <a:latin typeface="HG丸ｺﾞｼｯｸM-PRO" panose="020F0600000000000000" pitchFamily="50" charset="-128"/>
              <a:ea typeface="HG丸ｺﾞｼｯｸM-PRO" panose="020F0600000000000000" pitchFamily="50" charset="-128"/>
            </a:endParaRPr>
          </a:p>
          <a:p>
            <a:pPr algn="ctr"/>
            <a:r>
              <a:rPr kumimoji="1" lang="ja-JP" altLang="en-US" sz="1050" dirty="0">
                <a:latin typeface="HG丸ｺﾞｼｯｸM-PRO" panose="020F0600000000000000" pitchFamily="50" charset="-128"/>
                <a:ea typeface="HG丸ｺﾞｼｯｸM-PRO" panose="020F0600000000000000" pitchFamily="50" charset="-128"/>
              </a:rPr>
              <a:t>高い壁も軽々クリア</a:t>
            </a:r>
          </a:p>
        </p:txBody>
      </p:sp>
      <p:sp>
        <p:nvSpPr>
          <p:cNvPr id="40" name="吹き出し: 角を丸めた四角形 39">
            <a:extLst>
              <a:ext uri="{FF2B5EF4-FFF2-40B4-BE49-F238E27FC236}">
                <a16:creationId xmlns:a16="http://schemas.microsoft.com/office/drawing/2014/main" id="{B1BED800-EA38-4CAD-B25B-4135D660BC81}"/>
              </a:ext>
            </a:extLst>
          </p:cNvPr>
          <p:cNvSpPr/>
          <p:nvPr/>
        </p:nvSpPr>
        <p:spPr>
          <a:xfrm>
            <a:off x="10131043" y="1374279"/>
            <a:ext cx="762414" cy="567239"/>
          </a:xfrm>
          <a:prstGeom prst="wedgeRoundRectCallout">
            <a:avLst>
              <a:gd name="adj1" fmla="val -41882"/>
              <a:gd name="adj2" fmla="val -83659"/>
              <a:gd name="adj3" fmla="val 16667"/>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HG丸ｺﾞｼｯｸM-PRO" panose="020F0600000000000000" pitchFamily="50" charset="-128"/>
                <a:ea typeface="HG丸ｺﾞｼｯｸM-PRO" panose="020F0600000000000000" pitchFamily="50" charset="-128"/>
              </a:rPr>
              <a:t>左右違う動きもバッチリ</a:t>
            </a:r>
          </a:p>
        </p:txBody>
      </p:sp>
      <p:sp>
        <p:nvSpPr>
          <p:cNvPr id="12" name="吹き出し: 角を丸めた四角形 11">
            <a:extLst>
              <a:ext uri="{FF2B5EF4-FFF2-40B4-BE49-F238E27FC236}">
                <a16:creationId xmlns:a16="http://schemas.microsoft.com/office/drawing/2014/main" id="{54E9ADA6-6505-649C-C5BC-D5DFF7D63ABB}"/>
              </a:ext>
            </a:extLst>
          </p:cNvPr>
          <p:cNvSpPr/>
          <p:nvPr/>
        </p:nvSpPr>
        <p:spPr>
          <a:xfrm>
            <a:off x="-1712544" y="1273468"/>
            <a:ext cx="691469" cy="338554"/>
          </a:xfrm>
          <a:prstGeom prst="wedgeRoundRectCallout">
            <a:avLst>
              <a:gd name="adj1" fmla="val -18457"/>
              <a:gd name="adj2" fmla="val -75407"/>
              <a:gd name="adj3" fmla="val 16667"/>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dirty="0">
                <a:latin typeface="HG丸ｺﾞｼｯｸM-PRO" panose="020F0600000000000000" pitchFamily="50" charset="-128"/>
                <a:ea typeface="HG丸ｺﾞｼｯｸM-PRO" panose="020F0600000000000000" pitchFamily="50" charset="-128"/>
              </a:rPr>
              <a:t>肩車で玉入れ</a:t>
            </a:r>
          </a:p>
        </p:txBody>
      </p:sp>
      <p:sp>
        <p:nvSpPr>
          <p:cNvPr id="4" name="四角形: 角を丸くする 3">
            <a:extLst>
              <a:ext uri="{FF2B5EF4-FFF2-40B4-BE49-F238E27FC236}">
                <a16:creationId xmlns:a16="http://schemas.microsoft.com/office/drawing/2014/main" id="{544D63BA-AE81-5171-4A07-57405D2B1A09}"/>
              </a:ext>
            </a:extLst>
          </p:cNvPr>
          <p:cNvSpPr/>
          <p:nvPr/>
        </p:nvSpPr>
        <p:spPr>
          <a:xfrm>
            <a:off x="124285" y="115831"/>
            <a:ext cx="4735064" cy="1742498"/>
          </a:xfrm>
          <a:prstGeom prst="roundRect">
            <a:avLst>
              <a:gd name="adj" fmla="val 11936"/>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4D93F407-6BFE-9745-0292-FF3A85C4575A}"/>
              </a:ext>
            </a:extLst>
          </p:cNvPr>
          <p:cNvSpPr txBox="1"/>
          <p:nvPr/>
        </p:nvSpPr>
        <p:spPr>
          <a:xfrm>
            <a:off x="137012" y="388684"/>
            <a:ext cx="4735064" cy="261610"/>
          </a:xfrm>
          <a:prstGeom prst="rect">
            <a:avLst/>
          </a:prstGeom>
          <a:noFill/>
        </p:spPr>
        <p:txBody>
          <a:bodyPr wrap="square" rtlCol="0">
            <a:spAutoFit/>
          </a:bodyPr>
          <a:lstStyle/>
          <a:p>
            <a:pPr algn="ctr"/>
            <a:r>
              <a:rPr kumimoji="1" lang="ja-JP" altLang="en-US" sz="1100" dirty="0">
                <a:latin typeface="HG丸ｺﾞｼｯｸM-PRO" panose="020F0600000000000000" pitchFamily="50" charset="-128"/>
                <a:ea typeface="HG丸ｺﾞｼｯｸM-PRO" panose="020F0600000000000000" pitchFamily="50" charset="-128"/>
              </a:rPr>
              <a:t>１０月も各地域で健康講話や体操が行われる「ゆるリラ講座」開催</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5" name="テキスト ボックス 4">
            <a:extLst>
              <a:ext uri="{FF2B5EF4-FFF2-40B4-BE49-F238E27FC236}">
                <a16:creationId xmlns:a16="http://schemas.microsoft.com/office/drawing/2014/main" id="{A8E27633-AB44-7029-4730-12E67BFA27A7}"/>
              </a:ext>
            </a:extLst>
          </p:cNvPr>
          <p:cNvSpPr txBox="1"/>
          <p:nvPr/>
        </p:nvSpPr>
        <p:spPr>
          <a:xfrm>
            <a:off x="137012" y="148383"/>
            <a:ext cx="4722336" cy="338554"/>
          </a:xfrm>
          <a:prstGeom prst="rect">
            <a:avLst/>
          </a:prstGeom>
          <a:noFill/>
        </p:spPr>
        <p:txBody>
          <a:bodyPr wrap="square" rtlCol="0">
            <a:spAutoFit/>
          </a:bodyPr>
          <a:lstStyle/>
          <a:p>
            <a:pPr algn="ctr"/>
            <a:r>
              <a:rPr kumimoji="1" lang="ja-JP" altLang="en-US" sz="1600" b="1" i="1" dirty="0"/>
              <a:t>ゆるリラ講座　楓・真谷地・南部</a:t>
            </a:r>
          </a:p>
        </p:txBody>
      </p:sp>
      <p:sp>
        <p:nvSpPr>
          <p:cNvPr id="11" name="テキスト ボックス 10">
            <a:extLst>
              <a:ext uri="{FF2B5EF4-FFF2-40B4-BE49-F238E27FC236}">
                <a16:creationId xmlns:a16="http://schemas.microsoft.com/office/drawing/2014/main" id="{5CF1E138-A71E-8D2F-F04F-CC0AA9B3B940}"/>
              </a:ext>
            </a:extLst>
          </p:cNvPr>
          <p:cNvSpPr txBox="1"/>
          <p:nvPr/>
        </p:nvSpPr>
        <p:spPr>
          <a:xfrm>
            <a:off x="124554" y="3528327"/>
            <a:ext cx="4759979" cy="338554"/>
          </a:xfrm>
          <a:prstGeom prst="rect">
            <a:avLst/>
          </a:prstGeom>
          <a:noFill/>
        </p:spPr>
        <p:txBody>
          <a:bodyPr wrap="square" rtlCol="0">
            <a:spAutoFit/>
          </a:bodyPr>
          <a:lstStyle/>
          <a:p>
            <a:pPr algn="ctr"/>
            <a:r>
              <a:rPr kumimoji="1" lang="ja-JP" altLang="en-US" sz="1600" b="1" i="1" dirty="0"/>
              <a:t>　　　認知症フレンドリー市民上映会</a:t>
            </a:r>
            <a:endParaRPr kumimoji="1" lang="en-US" altLang="ja-JP" sz="1600" b="1" i="1" dirty="0"/>
          </a:p>
        </p:txBody>
      </p:sp>
      <p:sp>
        <p:nvSpPr>
          <p:cNvPr id="13" name="テキスト ボックス 12">
            <a:extLst>
              <a:ext uri="{FF2B5EF4-FFF2-40B4-BE49-F238E27FC236}">
                <a16:creationId xmlns:a16="http://schemas.microsoft.com/office/drawing/2014/main" id="{6670BCA9-63DA-947E-A4A0-92A0ED81C7D1}"/>
              </a:ext>
            </a:extLst>
          </p:cNvPr>
          <p:cNvSpPr txBox="1"/>
          <p:nvPr/>
        </p:nvSpPr>
        <p:spPr>
          <a:xfrm>
            <a:off x="5053202" y="5225563"/>
            <a:ext cx="4765997" cy="338554"/>
          </a:xfrm>
          <a:prstGeom prst="rect">
            <a:avLst/>
          </a:prstGeom>
          <a:noFill/>
        </p:spPr>
        <p:txBody>
          <a:bodyPr wrap="square" rtlCol="0">
            <a:spAutoFit/>
          </a:bodyPr>
          <a:lstStyle/>
          <a:p>
            <a:pPr algn="ctr"/>
            <a:r>
              <a:rPr kumimoji="1" lang="ja-JP" altLang="en-US" sz="1600" b="1" i="1" dirty="0"/>
              <a:t>こじか保育園運動会</a:t>
            </a:r>
          </a:p>
        </p:txBody>
      </p:sp>
      <p:sp>
        <p:nvSpPr>
          <p:cNvPr id="53" name="テキスト ボックス 52">
            <a:extLst>
              <a:ext uri="{FF2B5EF4-FFF2-40B4-BE49-F238E27FC236}">
                <a16:creationId xmlns:a16="http://schemas.microsoft.com/office/drawing/2014/main" id="{DB2F8A78-7D06-40BF-859A-9BDA9FAD4FD0}"/>
              </a:ext>
            </a:extLst>
          </p:cNvPr>
          <p:cNvSpPr txBox="1"/>
          <p:nvPr/>
        </p:nvSpPr>
        <p:spPr>
          <a:xfrm>
            <a:off x="5851623" y="3516168"/>
            <a:ext cx="3563486" cy="338554"/>
          </a:xfrm>
          <a:prstGeom prst="rect">
            <a:avLst/>
          </a:prstGeom>
          <a:noFill/>
        </p:spPr>
        <p:txBody>
          <a:bodyPr wrap="square" rtlCol="0">
            <a:spAutoFit/>
          </a:bodyPr>
          <a:lstStyle/>
          <a:p>
            <a:r>
              <a:rPr kumimoji="1" lang="ja-JP" altLang="en-US" sz="1600" b="1" i="1" dirty="0"/>
              <a:t>若菜　チャリティー１０円カレー</a:t>
            </a:r>
            <a:endParaRPr kumimoji="1" lang="en-US" altLang="ja-JP" sz="1600" b="1" i="1" dirty="0"/>
          </a:p>
        </p:txBody>
      </p:sp>
      <p:sp>
        <p:nvSpPr>
          <p:cNvPr id="122" name="テキスト ボックス 121">
            <a:extLst>
              <a:ext uri="{FF2B5EF4-FFF2-40B4-BE49-F238E27FC236}">
                <a16:creationId xmlns:a16="http://schemas.microsoft.com/office/drawing/2014/main" id="{31AA7B5C-4DB3-457E-98E6-76E5E3D9ACB9}"/>
              </a:ext>
            </a:extLst>
          </p:cNvPr>
          <p:cNvSpPr txBox="1"/>
          <p:nvPr/>
        </p:nvSpPr>
        <p:spPr>
          <a:xfrm>
            <a:off x="5078736" y="136106"/>
            <a:ext cx="4719011" cy="338554"/>
          </a:xfrm>
          <a:prstGeom prst="rect">
            <a:avLst/>
          </a:prstGeom>
          <a:noFill/>
        </p:spPr>
        <p:txBody>
          <a:bodyPr wrap="square" rtlCol="0">
            <a:spAutoFit/>
          </a:bodyPr>
          <a:lstStyle/>
          <a:p>
            <a:pPr algn="ctr"/>
            <a:r>
              <a:rPr kumimoji="1" lang="ja-JP" altLang="en-US" sz="1600" b="1" i="1" dirty="0"/>
              <a:t>ゆうばり小学校  地域参観　</a:t>
            </a:r>
            <a:endParaRPr kumimoji="1" lang="en-US" altLang="ja-JP" sz="1600" b="1" i="1" dirty="0"/>
          </a:p>
        </p:txBody>
      </p:sp>
      <p:sp>
        <p:nvSpPr>
          <p:cNvPr id="67" name="テキスト ボックス 66">
            <a:extLst>
              <a:ext uri="{FF2B5EF4-FFF2-40B4-BE49-F238E27FC236}">
                <a16:creationId xmlns:a16="http://schemas.microsoft.com/office/drawing/2014/main" id="{D037433F-066A-4D3C-94A3-DC2DEC8B71C5}"/>
              </a:ext>
            </a:extLst>
          </p:cNvPr>
          <p:cNvSpPr txBox="1"/>
          <p:nvPr/>
        </p:nvSpPr>
        <p:spPr>
          <a:xfrm>
            <a:off x="5130456" y="1817437"/>
            <a:ext cx="4645666" cy="338554"/>
          </a:xfrm>
          <a:prstGeom prst="rect">
            <a:avLst/>
          </a:prstGeom>
          <a:noFill/>
        </p:spPr>
        <p:txBody>
          <a:bodyPr wrap="square" rtlCol="0">
            <a:spAutoFit/>
          </a:bodyPr>
          <a:lstStyle/>
          <a:p>
            <a:pPr algn="ctr"/>
            <a:r>
              <a:rPr kumimoji="1" lang="ja-JP" altLang="en-US" sz="1600" b="1" i="1" dirty="0"/>
              <a:t>こども食堂</a:t>
            </a:r>
          </a:p>
        </p:txBody>
      </p:sp>
      <p:sp>
        <p:nvSpPr>
          <p:cNvPr id="61" name="テキスト ボックス 60">
            <a:extLst>
              <a:ext uri="{FF2B5EF4-FFF2-40B4-BE49-F238E27FC236}">
                <a16:creationId xmlns:a16="http://schemas.microsoft.com/office/drawing/2014/main" id="{5A92E9EB-6E04-41B8-AF9C-C248D9442709}"/>
              </a:ext>
            </a:extLst>
          </p:cNvPr>
          <p:cNvSpPr txBox="1"/>
          <p:nvPr/>
        </p:nvSpPr>
        <p:spPr>
          <a:xfrm>
            <a:off x="6320638" y="475129"/>
            <a:ext cx="2214647" cy="1222194"/>
          </a:xfrm>
          <a:prstGeom prst="rect">
            <a:avLst/>
          </a:prstGeom>
          <a:noFill/>
        </p:spPr>
        <p:txBody>
          <a:bodyPr wrap="square" rtlCol="0">
            <a:spAutoFit/>
          </a:bodyPr>
          <a:lstStyle/>
          <a:p>
            <a:pPr>
              <a:lnSpc>
                <a:spcPts val="1500"/>
              </a:lnSpc>
            </a:pPr>
            <a:r>
              <a:rPr kumimoji="1" lang="en-US" altLang="ja-JP" sz="1100" dirty="0">
                <a:latin typeface="HG丸ｺﾞｼｯｸM-PRO" panose="020F0600000000000000" pitchFamily="50" charset="-128"/>
                <a:ea typeface="HG丸ｺﾞｼｯｸM-PRO" panose="020F0600000000000000" pitchFamily="50" charset="-128"/>
              </a:rPr>
              <a:t>9/20</a:t>
            </a:r>
            <a:r>
              <a:rPr kumimoji="1" lang="ja-JP" altLang="en-US" sz="1100" dirty="0">
                <a:latin typeface="HG丸ｺﾞｼｯｸM-PRO" panose="020F0600000000000000" pitchFamily="50" charset="-128"/>
                <a:ea typeface="HG丸ｺﾞｼｯｸM-PRO" panose="020F0600000000000000" pitchFamily="50" charset="-128"/>
              </a:rPr>
              <a:t>㈮ 今年度初めての地域参観が行われ、オンラインや外部講師による授業、権擁護委員協議会による「人権教室」などが行われ、多くの保護者や地域の方々が訪れていました。</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70" name="テキスト ボックス 69">
            <a:extLst>
              <a:ext uri="{FF2B5EF4-FFF2-40B4-BE49-F238E27FC236}">
                <a16:creationId xmlns:a16="http://schemas.microsoft.com/office/drawing/2014/main" id="{3E7F5A0A-96EE-4A5D-86E4-61122B7F328D}"/>
              </a:ext>
            </a:extLst>
          </p:cNvPr>
          <p:cNvSpPr txBox="1"/>
          <p:nvPr/>
        </p:nvSpPr>
        <p:spPr>
          <a:xfrm>
            <a:off x="6383139" y="2074495"/>
            <a:ext cx="2271072" cy="1327992"/>
          </a:xfrm>
          <a:prstGeom prst="rect">
            <a:avLst/>
          </a:prstGeom>
          <a:noFill/>
        </p:spPr>
        <p:txBody>
          <a:bodyPr wrap="square" rtlCol="0">
            <a:spAutoFit/>
          </a:bodyPr>
          <a:lstStyle/>
          <a:p>
            <a:pPr>
              <a:lnSpc>
                <a:spcPts val="1400"/>
              </a:lnSpc>
            </a:pPr>
            <a:r>
              <a:rPr kumimoji="1" lang="en-US" altLang="ja-JP" sz="1100" dirty="0">
                <a:latin typeface="HG丸ｺﾞｼｯｸM-PRO" panose="020F0600000000000000" pitchFamily="50" charset="-128"/>
                <a:ea typeface="HG丸ｺﾞｼｯｸM-PRO" panose="020F0600000000000000" pitchFamily="50" charset="-128"/>
              </a:rPr>
              <a:t>9/20㈮ </a:t>
            </a:r>
            <a:r>
              <a:rPr kumimoji="1" lang="ja-JP" altLang="en-US" sz="1100" dirty="0">
                <a:latin typeface="HG丸ｺﾞｼｯｸM-PRO" panose="020F0600000000000000" pitchFamily="50" charset="-128"/>
                <a:ea typeface="HG丸ｺﾞｼｯｸM-PRO" panose="020F0600000000000000" pitchFamily="50" charset="-128"/>
              </a:rPr>
              <a:t>清栄生活館にて夕張こども食堂実行委員会主催の「こども食堂」が開催されました。近くのずり山で遊んだ後、地域の方々と一緒に美味しいカレーライスとかぼちゃプリンを笑顔でいただきました。</a:t>
            </a:r>
          </a:p>
        </p:txBody>
      </p:sp>
      <p:pic>
        <p:nvPicPr>
          <p:cNvPr id="8" name="図 7">
            <a:extLst>
              <a:ext uri="{FF2B5EF4-FFF2-40B4-BE49-F238E27FC236}">
                <a16:creationId xmlns:a16="http://schemas.microsoft.com/office/drawing/2014/main" id="{C1EE0FE7-1231-EA75-54F9-D2F6AF7D972A}"/>
              </a:ext>
            </a:extLst>
          </p:cNvPr>
          <p:cNvPicPr>
            <a:picLocks noChangeAspect="1"/>
          </p:cNvPicPr>
          <p:nvPr/>
        </p:nvPicPr>
        <p:blipFill>
          <a:blip r:embed="rId3">
            <a:extLst>
              <a:ext uri="{28A0092B-C50C-407E-A947-70E740481C1C}">
                <a14:useLocalDpi xmlns:a14="http://schemas.microsoft.com/office/drawing/2010/main" val="0"/>
              </a:ext>
            </a:extLst>
          </a:blip>
          <a:srcRect l="6970" r="24661"/>
          <a:stretch/>
        </p:blipFill>
        <p:spPr>
          <a:xfrm rot="5400000">
            <a:off x="5157187" y="3807264"/>
            <a:ext cx="1229146" cy="1348380"/>
          </a:xfrm>
          <a:prstGeom prst="roundRect">
            <a:avLst>
              <a:gd name="adj" fmla="val 15157"/>
            </a:avLst>
          </a:prstGeom>
        </p:spPr>
      </p:pic>
      <p:pic>
        <p:nvPicPr>
          <p:cNvPr id="14" name="図 13">
            <a:extLst>
              <a:ext uri="{FF2B5EF4-FFF2-40B4-BE49-F238E27FC236}">
                <a16:creationId xmlns:a16="http://schemas.microsoft.com/office/drawing/2014/main" id="{455B5356-C17F-7D01-CE54-45D887B4C2A9}"/>
              </a:ext>
            </a:extLst>
          </p:cNvPr>
          <p:cNvPicPr>
            <a:picLocks noChangeAspect="1"/>
          </p:cNvPicPr>
          <p:nvPr/>
        </p:nvPicPr>
        <p:blipFill>
          <a:blip r:embed="rId4">
            <a:extLst>
              <a:ext uri="{28A0092B-C50C-407E-A947-70E740481C1C}">
                <a14:useLocalDpi xmlns:a14="http://schemas.microsoft.com/office/drawing/2010/main" val="0"/>
              </a:ext>
            </a:extLst>
          </a:blip>
          <a:srcRect l="5439" r="16008"/>
          <a:stretch/>
        </p:blipFill>
        <p:spPr>
          <a:xfrm rot="5400000">
            <a:off x="8615702" y="3936107"/>
            <a:ext cx="1187274" cy="1133565"/>
          </a:xfrm>
          <a:prstGeom prst="roundRect">
            <a:avLst>
              <a:gd name="adj" fmla="val 15085"/>
            </a:avLst>
          </a:prstGeom>
        </p:spPr>
      </p:pic>
      <p:pic>
        <p:nvPicPr>
          <p:cNvPr id="9" name="図 8">
            <a:extLst>
              <a:ext uri="{FF2B5EF4-FFF2-40B4-BE49-F238E27FC236}">
                <a16:creationId xmlns:a16="http://schemas.microsoft.com/office/drawing/2014/main" id="{A9B4DC00-1D95-F84C-AE62-CFD504A81ABE}"/>
              </a:ext>
            </a:extLst>
          </p:cNvPr>
          <p:cNvPicPr>
            <a:picLocks noChangeAspect="1"/>
          </p:cNvPicPr>
          <p:nvPr/>
        </p:nvPicPr>
        <p:blipFill>
          <a:blip r:embed="rId5">
            <a:extLst>
              <a:ext uri="{28A0092B-C50C-407E-A947-70E740481C1C}">
                <a14:useLocalDpi xmlns:a14="http://schemas.microsoft.com/office/drawing/2010/main" val="0"/>
              </a:ext>
            </a:extLst>
          </a:blip>
          <a:srcRect t="43739" r="6470"/>
          <a:stretch/>
        </p:blipFill>
        <p:spPr>
          <a:xfrm>
            <a:off x="128443" y="2289260"/>
            <a:ext cx="1197586" cy="1094306"/>
          </a:xfrm>
          <a:prstGeom prst="roundRect">
            <a:avLst>
              <a:gd name="adj" fmla="val 8594"/>
            </a:avLst>
          </a:prstGeom>
          <a:solidFill>
            <a:srgbClr val="FFFFFF">
              <a:shade val="85000"/>
            </a:srgbClr>
          </a:solidFill>
          <a:ln>
            <a:noFill/>
          </a:ln>
          <a:effectLst/>
        </p:spPr>
      </p:pic>
      <p:pic>
        <p:nvPicPr>
          <p:cNvPr id="17" name="図 16">
            <a:extLst>
              <a:ext uri="{FF2B5EF4-FFF2-40B4-BE49-F238E27FC236}">
                <a16:creationId xmlns:a16="http://schemas.microsoft.com/office/drawing/2014/main" id="{74624BDD-A8FA-F688-BCFF-C76D6E93AB10}"/>
              </a:ext>
            </a:extLst>
          </p:cNvPr>
          <p:cNvPicPr>
            <a:picLocks noChangeAspect="1"/>
          </p:cNvPicPr>
          <p:nvPr/>
        </p:nvPicPr>
        <p:blipFill>
          <a:blip r:embed="rId6">
            <a:extLst>
              <a:ext uri="{28A0092B-C50C-407E-A947-70E740481C1C}">
                <a14:useLocalDpi xmlns:a14="http://schemas.microsoft.com/office/drawing/2010/main" val="0"/>
              </a:ext>
            </a:extLst>
          </a:blip>
          <a:srcRect l="9290" t="18322" r="17542" b="12323"/>
          <a:stretch/>
        </p:blipFill>
        <p:spPr>
          <a:xfrm>
            <a:off x="3504102" y="2251086"/>
            <a:ext cx="1312742" cy="1150053"/>
          </a:xfrm>
          <a:prstGeom prst="roundRect">
            <a:avLst>
              <a:gd name="adj" fmla="val 8594"/>
            </a:avLst>
          </a:prstGeom>
          <a:solidFill>
            <a:srgbClr val="FFFFFF">
              <a:shade val="85000"/>
            </a:srgbClr>
          </a:solidFill>
          <a:ln>
            <a:noFill/>
          </a:ln>
          <a:effectLst/>
        </p:spPr>
      </p:pic>
      <p:pic>
        <p:nvPicPr>
          <p:cNvPr id="16" name="図 15">
            <a:extLst>
              <a:ext uri="{FF2B5EF4-FFF2-40B4-BE49-F238E27FC236}">
                <a16:creationId xmlns:a16="http://schemas.microsoft.com/office/drawing/2014/main" id="{DF98011F-12E4-F28F-5B61-013235432CEE}"/>
              </a:ext>
            </a:extLst>
          </p:cNvPr>
          <p:cNvPicPr>
            <a:picLocks noChangeAspect="1"/>
          </p:cNvPicPr>
          <p:nvPr/>
        </p:nvPicPr>
        <p:blipFill>
          <a:blip r:embed="rId7">
            <a:extLst>
              <a:ext uri="{28A0092B-C50C-407E-A947-70E740481C1C}">
                <a14:useLocalDpi xmlns:a14="http://schemas.microsoft.com/office/drawing/2010/main" val="0"/>
              </a:ext>
            </a:extLst>
          </a:blip>
          <a:srcRect l="22163" t="10295" r="24208"/>
          <a:stretch/>
        </p:blipFill>
        <p:spPr>
          <a:xfrm>
            <a:off x="129627" y="3566663"/>
            <a:ext cx="1193290" cy="1497022"/>
          </a:xfrm>
          <a:prstGeom prst="roundRect">
            <a:avLst>
              <a:gd name="adj" fmla="val 14468"/>
            </a:avLst>
          </a:prstGeom>
        </p:spPr>
      </p:pic>
      <p:pic>
        <p:nvPicPr>
          <p:cNvPr id="19" name="図 18">
            <a:extLst>
              <a:ext uri="{FF2B5EF4-FFF2-40B4-BE49-F238E27FC236}">
                <a16:creationId xmlns:a16="http://schemas.microsoft.com/office/drawing/2014/main" id="{484722E4-3433-9AD4-BD8F-509CA2EBD71B}"/>
              </a:ext>
            </a:extLst>
          </p:cNvPr>
          <p:cNvPicPr>
            <a:picLocks noChangeAspect="1"/>
          </p:cNvPicPr>
          <p:nvPr/>
        </p:nvPicPr>
        <p:blipFill>
          <a:blip r:embed="rId8">
            <a:extLst>
              <a:ext uri="{28A0092B-C50C-407E-A947-70E740481C1C}">
                <a14:useLocalDpi xmlns:a14="http://schemas.microsoft.com/office/drawing/2010/main" val="0"/>
              </a:ext>
            </a:extLst>
          </a:blip>
          <a:srcRect l="-1" r="1702"/>
          <a:stretch/>
        </p:blipFill>
        <p:spPr>
          <a:xfrm>
            <a:off x="3356607" y="3895995"/>
            <a:ext cx="1502742" cy="1146569"/>
          </a:xfrm>
          <a:prstGeom prst="roundRect">
            <a:avLst>
              <a:gd name="adj" fmla="val 14449"/>
            </a:avLst>
          </a:prstGeom>
        </p:spPr>
      </p:pic>
      <p:pic>
        <p:nvPicPr>
          <p:cNvPr id="18" name="図 17">
            <a:extLst>
              <a:ext uri="{FF2B5EF4-FFF2-40B4-BE49-F238E27FC236}">
                <a16:creationId xmlns:a16="http://schemas.microsoft.com/office/drawing/2014/main" id="{C75176CE-0646-C5E0-8E9C-26386E98751C}"/>
              </a:ext>
            </a:extLst>
          </p:cNvPr>
          <p:cNvPicPr>
            <a:picLocks noChangeAspect="1"/>
          </p:cNvPicPr>
          <p:nvPr/>
        </p:nvPicPr>
        <p:blipFill>
          <a:blip r:embed="rId9">
            <a:extLst>
              <a:ext uri="{28A0092B-C50C-407E-A947-70E740481C1C}">
                <a14:useLocalDpi xmlns:a14="http://schemas.microsoft.com/office/drawing/2010/main" val="0"/>
              </a:ext>
            </a:extLst>
          </a:blip>
          <a:srcRect t="23286" r="10703" b="10887"/>
          <a:stretch/>
        </p:blipFill>
        <p:spPr>
          <a:xfrm>
            <a:off x="5089501" y="433500"/>
            <a:ext cx="1260251" cy="1238682"/>
          </a:xfrm>
          <a:prstGeom prst="roundRect">
            <a:avLst>
              <a:gd name="adj" fmla="val 8594"/>
            </a:avLst>
          </a:prstGeom>
          <a:solidFill>
            <a:srgbClr val="FFFFFF">
              <a:shade val="85000"/>
            </a:srgbClr>
          </a:solidFill>
          <a:ln>
            <a:noFill/>
          </a:ln>
          <a:effectLst/>
        </p:spPr>
      </p:pic>
      <p:pic>
        <p:nvPicPr>
          <p:cNvPr id="21" name="図 20">
            <a:extLst>
              <a:ext uri="{FF2B5EF4-FFF2-40B4-BE49-F238E27FC236}">
                <a16:creationId xmlns:a16="http://schemas.microsoft.com/office/drawing/2014/main" id="{6F75D003-5AFB-4AE2-DDDC-5579ADBD19B4}"/>
              </a:ext>
            </a:extLst>
          </p:cNvPr>
          <p:cNvPicPr>
            <a:picLocks noChangeAspect="1"/>
          </p:cNvPicPr>
          <p:nvPr/>
        </p:nvPicPr>
        <p:blipFill>
          <a:blip r:embed="rId10">
            <a:extLst>
              <a:ext uri="{28A0092B-C50C-407E-A947-70E740481C1C}">
                <a14:useLocalDpi xmlns:a14="http://schemas.microsoft.com/office/drawing/2010/main" val="0"/>
              </a:ext>
            </a:extLst>
          </a:blip>
          <a:srcRect t="30001" r="3633" b="13273"/>
          <a:stretch/>
        </p:blipFill>
        <p:spPr>
          <a:xfrm>
            <a:off x="8439293" y="474660"/>
            <a:ext cx="1364382" cy="1184244"/>
          </a:xfrm>
          <a:prstGeom prst="roundRect">
            <a:avLst>
              <a:gd name="adj" fmla="val 8594"/>
            </a:avLst>
          </a:prstGeom>
          <a:solidFill>
            <a:srgbClr val="FFFFFF">
              <a:shade val="85000"/>
            </a:srgbClr>
          </a:solidFill>
          <a:ln>
            <a:noFill/>
          </a:ln>
          <a:effectLst/>
        </p:spPr>
      </p:pic>
      <p:pic>
        <p:nvPicPr>
          <p:cNvPr id="23" name="図 22">
            <a:extLst>
              <a:ext uri="{FF2B5EF4-FFF2-40B4-BE49-F238E27FC236}">
                <a16:creationId xmlns:a16="http://schemas.microsoft.com/office/drawing/2014/main" id="{05D9B1FF-96BA-F0F7-E4C4-E6901CB98B15}"/>
              </a:ext>
            </a:extLst>
          </p:cNvPr>
          <p:cNvPicPr>
            <a:picLocks noChangeAspect="1"/>
          </p:cNvPicPr>
          <p:nvPr/>
        </p:nvPicPr>
        <p:blipFill>
          <a:blip r:embed="rId11">
            <a:extLst>
              <a:ext uri="{28A0092B-C50C-407E-A947-70E740481C1C}">
                <a14:useLocalDpi xmlns:a14="http://schemas.microsoft.com/office/drawing/2010/main" val="0"/>
              </a:ext>
            </a:extLst>
          </a:blip>
          <a:srcRect t="26828"/>
          <a:stretch/>
        </p:blipFill>
        <p:spPr>
          <a:xfrm>
            <a:off x="5097972" y="1911910"/>
            <a:ext cx="1321678" cy="1442707"/>
          </a:xfrm>
          <a:prstGeom prst="roundRect">
            <a:avLst>
              <a:gd name="adj" fmla="val 8594"/>
            </a:avLst>
          </a:prstGeom>
          <a:solidFill>
            <a:srgbClr val="FFFFFF">
              <a:shade val="85000"/>
            </a:srgbClr>
          </a:solidFill>
          <a:ln>
            <a:noFill/>
          </a:ln>
          <a:effectLst/>
        </p:spPr>
      </p:pic>
      <p:pic>
        <p:nvPicPr>
          <p:cNvPr id="25" name="図 24">
            <a:extLst>
              <a:ext uri="{FF2B5EF4-FFF2-40B4-BE49-F238E27FC236}">
                <a16:creationId xmlns:a16="http://schemas.microsoft.com/office/drawing/2014/main" id="{E740456D-54CE-22A6-73AF-4E2821CA056C}"/>
              </a:ext>
            </a:extLst>
          </p:cNvPr>
          <p:cNvPicPr>
            <a:picLocks noChangeAspect="1"/>
          </p:cNvPicPr>
          <p:nvPr/>
        </p:nvPicPr>
        <p:blipFill>
          <a:blip r:embed="rId12">
            <a:extLst>
              <a:ext uri="{28A0092B-C50C-407E-A947-70E740481C1C}">
                <a14:useLocalDpi xmlns:a14="http://schemas.microsoft.com/office/drawing/2010/main" val="0"/>
              </a:ext>
            </a:extLst>
          </a:blip>
          <a:srcRect l="18775"/>
          <a:stretch/>
        </p:blipFill>
        <p:spPr>
          <a:xfrm>
            <a:off x="8509421" y="2075867"/>
            <a:ext cx="1246325" cy="1288348"/>
          </a:xfrm>
          <a:prstGeom prst="roundRect">
            <a:avLst>
              <a:gd name="adj" fmla="val 8594"/>
            </a:avLst>
          </a:prstGeom>
          <a:solidFill>
            <a:srgbClr val="FFFFFF">
              <a:shade val="85000"/>
            </a:srgbClr>
          </a:solidFill>
          <a:ln>
            <a:noFill/>
          </a:ln>
          <a:effectLst/>
        </p:spPr>
      </p:pic>
      <p:sp>
        <p:nvSpPr>
          <p:cNvPr id="28" name="吹き出し: 角を丸めた四角形 27">
            <a:extLst>
              <a:ext uri="{FF2B5EF4-FFF2-40B4-BE49-F238E27FC236}">
                <a16:creationId xmlns:a16="http://schemas.microsoft.com/office/drawing/2014/main" id="{0434015E-89C9-A516-E1AE-81CDCB91C8E1}"/>
              </a:ext>
            </a:extLst>
          </p:cNvPr>
          <p:cNvSpPr/>
          <p:nvPr/>
        </p:nvSpPr>
        <p:spPr>
          <a:xfrm>
            <a:off x="8570038" y="1928622"/>
            <a:ext cx="1133565" cy="319653"/>
          </a:xfrm>
          <a:prstGeom prst="wedgeRoundRectCallout">
            <a:avLst>
              <a:gd name="adj1" fmla="val -18157"/>
              <a:gd name="adj2" fmla="val 62159"/>
              <a:gd name="adj3" fmla="val 16667"/>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900" dirty="0">
                <a:latin typeface="HG丸ｺﾞｼｯｸM-PRO" panose="020F0600000000000000" pitchFamily="50" charset="-128"/>
                <a:ea typeface="HG丸ｺﾞｼｯｸM-PRO" panose="020F0600000000000000" pitchFamily="50" charset="-128"/>
              </a:rPr>
              <a:t>二胡の生演奏</a:t>
            </a:r>
            <a:endParaRPr kumimoji="1" lang="en-US" altLang="ja-JP" sz="900" dirty="0">
              <a:latin typeface="HG丸ｺﾞｼｯｸM-PRO" panose="020F0600000000000000" pitchFamily="50" charset="-128"/>
              <a:ea typeface="HG丸ｺﾞｼｯｸM-PRO" panose="020F0600000000000000" pitchFamily="50" charset="-128"/>
            </a:endParaRPr>
          </a:p>
          <a:p>
            <a:pPr algn="ctr"/>
            <a:r>
              <a:rPr kumimoji="1" lang="ja-JP" altLang="en-US" sz="900" dirty="0">
                <a:latin typeface="HG丸ｺﾞｼｯｸM-PRO" panose="020F0600000000000000" pitchFamily="50" charset="-128"/>
                <a:ea typeface="HG丸ｺﾞｼｯｸM-PRO" panose="020F0600000000000000" pitchFamily="50" charset="-128"/>
              </a:rPr>
              <a:t>鑑賞</a:t>
            </a:r>
          </a:p>
        </p:txBody>
      </p:sp>
      <p:pic>
        <p:nvPicPr>
          <p:cNvPr id="20" name="図 19">
            <a:extLst>
              <a:ext uri="{FF2B5EF4-FFF2-40B4-BE49-F238E27FC236}">
                <a16:creationId xmlns:a16="http://schemas.microsoft.com/office/drawing/2014/main" id="{FB5EFC67-E9AC-CA72-407F-924DD87766BF}"/>
              </a:ext>
            </a:extLst>
          </p:cNvPr>
          <p:cNvPicPr>
            <a:picLocks noChangeAspect="1"/>
          </p:cNvPicPr>
          <p:nvPr/>
        </p:nvPicPr>
        <p:blipFill>
          <a:blip r:embed="rId13">
            <a:extLst>
              <a:ext uri="{28A0092B-C50C-407E-A947-70E740481C1C}">
                <a14:useLocalDpi xmlns:a14="http://schemas.microsoft.com/office/drawing/2010/main" val="0"/>
              </a:ext>
            </a:extLst>
          </a:blip>
          <a:srcRect l="1908" t="38779" r="12455" b="12683"/>
          <a:stretch/>
        </p:blipFill>
        <p:spPr>
          <a:xfrm>
            <a:off x="3397797" y="643250"/>
            <a:ext cx="1379544" cy="1182815"/>
          </a:xfrm>
          <a:prstGeom prst="roundRect">
            <a:avLst>
              <a:gd name="adj" fmla="val 8594"/>
            </a:avLst>
          </a:prstGeom>
          <a:solidFill>
            <a:srgbClr val="FFFFFF">
              <a:shade val="85000"/>
            </a:srgbClr>
          </a:solidFill>
          <a:ln>
            <a:noFill/>
          </a:ln>
          <a:effectLst/>
        </p:spPr>
      </p:pic>
      <p:sp>
        <p:nvSpPr>
          <p:cNvPr id="6" name="波線 5">
            <a:extLst>
              <a:ext uri="{FF2B5EF4-FFF2-40B4-BE49-F238E27FC236}">
                <a16:creationId xmlns:a16="http://schemas.microsoft.com/office/drawing/2014/main" id="{B5B57305-BB3F-17EB-DEF6-B644F7596F09}"/>
              </a:ext>
            </a:extLst>
          </p:cNvPr>
          <p:cNvSpPr/>
          <p:nvPr/>
        </p:nvSpPr>
        <p:spPr>
          <a:xfrm>
            <a:off x="4061088" y="611298"/>
            <a:ext cx="705383" cy="283417"/>
          </a:xfrm>
          <a:prstGeom prst="wave">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b="1" i="1" dirty="0"/>
              <a:t>南部</a:t>
            </a:r>
            <a:endParaRPr kumimoji="1" lang="en-US" altLang="ja-JP" sz="1100" b="1" i="1" dirty="0"/>
          </a:p>
        </p:txBody>
      </p:sp>
      <p:pic>
        <p:nvPicPr>
          <p:cNvPr id="24" name="図 23">
            <a:extLst>
              <a:ext uri="{FF2B5EF4-FFF2-40B4-BE49-F238E27FC236}">
                <a16:creationId xmlns:a16="http://schemas.microsoft.com/office/drawing/2014/main" id="{C9A8B47B-5E8D-55EF-2465-A2E9CB40C98D}"/>
              </a:ext>
            </a:extLst>
          </p:cNvPr>
          <p:cNvPicPr>
            <a:picLocks noChangeAspect="1"/>
          </p:cNvPicPr>
          <p:nvPr/>
        </p:nvPicPr>
        <p:blipFill>
          <a:blip r:embed="rId14">
            <a:extLst>
              <a:ext uri="{28A0092B-C50C-407E-A947-70E740481C1C}">
                <a14:useLocalDpi xmlns:a14="http://schemas.microsoft.com/office/drawing/2010/main" val="0"/>
              </a:ext>
            </a:extLst>
          </a:blip>
          <a:srcRect t="39737"/>
          <a:stretch/>
        </p:blipFill>
        <p:spPr>
          <a:xfrm>
            <a:off x="1744995" y="687330"/>
            <a:ext cx="1422604" cy="1143047"/>
          </a:xfrm>
          <a:prstGeom prst="roundRect">
            <a:avLst>
              <a:gd name="adj" fmla="val 8594"/>
            </a:avLst>
          </a:prstGeom>
          <a:solidFill>
            <a:srgbClr val="FFFFFF">
              <a:shade val="85000"/>
            </a:srgbClr>
          </a:solidFill>
          <a:ln>
            <a:noFill/>
          </a:ln>
          <a:effectLst/>
        </p:spPr>
      </p:pic>
      <p:sp>
        <p:nvSpPr>
          <p:cNvPr id="7" name="波線 6">
            <a:extLst>
              <a:ext uri="{FF2B5EF4-FFF2-40B4-BE49-F238E27FC236}">
                <a16:creationId xmlns:a16="http://schemas.microsoft.com/office/drawing/2014/main" id="{7F3BB0D1-F297-46E5-B248-842C8A718C57}"/>
              </a:ext>
            </a:extLst>
          </p:cNvPr>
          <p:cNvSpPr/>
          <p:nvPr/>
        </p:nvSpPr>
        <p:spPr>
          <a:xfrm>
            <a:off x="2120083" y="611350"/>
            <a:ext cx="632997" cy="259114"/>
          </a:xfrm>
          <a:prstGeom prst="wave">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b="1" i="1" dirty="0"/>
              <a:t>真谷地</a:t>
            </a:r>
            <a:endParaRPr kumimoji="1" lang="ja-JP" altLang="en-US" sz="1100" b="1" dirty="0">
              <a:latin typeface="HG丸ｺﾞｼｯｸM-PRO" panose="020F0600000000000000" pitchFamily="50" charset="-128"/>
              <a:ea typeface="HG丸ｺﾞｼｯｸM-PRO" panose="020F0600000000000000" pitchFamily="50" charset="-128"/>
            </a:endParaRPr>
          </a:p>
        </p:txBody>
      </p:sp>
      <p:pic>
        <p:nvPicPr>
          <p:cNvPr id="27" name="図 26">
            <a:extLst>
              <a:ext uri="{FF2B5EF4-FFF2-40B4-BE49-F238E27FC236}">
                <a16:creationId xmlns:a16="http://schemas.microsoft.com/office/drawing/2014/main" id="{0C486130-7D28-27F7-4E30-9E9F36B24DFB}"/>
              </a:ext>
            </a:extLst>
          </p:cNvPr>
          <p:cNvPicPr>
            <a:picLocks noChangeAspect="1"/>
          </p:cNvPicPr>
          <p:nvPr/>
        </p:nvPicPr>
        <p:blipFill>
          <a:blip r:embed="rId15">
            <a:extLst>
              <a:ext uri="{28A0092B-C50C-407E-A947-70E740481C1C}">
                <a14:useLocalDpi xmlns:a14="http://schemas.microsoft.com/office/drawing/2010/main" val="0"/>
              </a:ext>
            </a:extLst>
          </a:blip>
          <a:srcRect t="17640" b="24554"/>
          <a:stretch/>
        </p:blipFill>
        <p:spPr>
          <a:xfrm>
            <a:off x="203517" y="739605"/>
            <a:ext cx="1423036" cy="1096793"/>
          </a:xfrm>
          <a:prstGeom prst="roundRect">
            <a:avLst>
              <a:gd name="adj" fmla="val 8594"/>
            </a:avLst>
          </a:prstGeom>
          <a:solidFill>
            <a:srgbClr val="FFFFFF">
              <a:shade val="85000"/>
            </a:srgbClr>
          </a:solidFill>
          <a:ln>
            <a:noFill/>
          </a:ln>
          <a:effectLst/>
        </p:spPr>
      </p:pic>
      <p:sp>
        <p:nvSpPr>
          <p:cNvPr id="10" name="波線 9">
            <a:extLst>
              <a:ext uri="{FF2B5EF4-FFF2-40B4-BE49-F238E27FC236}">
                <a16:creationId xmlns:a16="http://schemas.microsoft.com/office/drawing/2014/main" id="{1CFEFB2D-7C2A-3837-2C40-BC3DDBDCB35B}"/>
              </a:ext>
            </a:extLst>
          </p:cNvPr>
          <p:cNvSpPr/>
          <p:nvPr/>
        </p:nvSpPr>
        <p:spPr>
          <a:xfrm>
            <a:off x="245039" y="600119"/>
            <a:ext cx="632997" cy="273600"/>
          </a:xfrm>
          <a:prstGeom prst="wave">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b="1" i="1" dirty="0"/>
              <a:t>楓</a:t>
            </a:r>
            <a:endParaRPr kumimoji="1" lang="en-US" altLang="ja-JP" sz="1100" b="1" i="1" dirty="0"/>
          </a:p>
        </p:txBody>
      </p:sp>
      <p:pic>
        <p:nvPicPr>
          <p:cNvPr id="22" name="図 21">
            <a:extLst>
              <a:ext uri="{FF2B5EF4-FFF2-40B4-BE49-F238E27FC236}">
                <a16:creationId xmlns:a16="http://schemas.microsoft.com/office/drawing/2014/main" id="{D51C7E88-801B-4791-A73D-0B6E425BB77C}"/>
              </a:ext>
            </a:extLst>
          </p:cNvPr>
          <p:cNvPicPr>
            <a:picLocks noChangeAspect="1"/>
          </p:cNvPicPr>
          <p:nvPr/>
        </p:nvPicPr>
        <p:blipFill>
          <a:blip r:embed="rId16">
            <a:extLst>
              <a:ext uri="{28A0092B-C50C-407E-A947-70E740481C1C}">
                <a14:useLocalDpi xmlns:a14="http://schemas.microsoft.com/office/drawing/2010/main" val="0"/>
              </a:ext>
            </a:extLst>
          </a:blip>
          <a:srcRect l="15813" t="26500" r="12313" b="4587"/>
          <a:stretch/>
        </p:blipFill>
        <p:spPr>
          <a:xfrm>
            <a:off x="8641258" y="5231002"/>
            <a:ext cx="1029393" cy="1532921"/>
          </a:xfrm>
          <a:prstGeom prst="roundRect">
            <a:avLst>
              <a:gd name="adj" fmla="val 8594"/>
            </a:avLst>
          </a:prstGeom>
          <a:solidFill>
            <a:srgbClr val="FFFFFF">
              <a:shade val="85000"/>
            </a:srgbClr>
          </a:solidFill>
          <a:ln>
            <a:noFill/>
          </a:ln>
          <a:effectLst/>
        </p:spPr>
      </p:pic>
      <p:pic>
        <p:nvPicPr>
          <p:cNvPr id="29" name="図 28">
            <a:extLst>
              <a:ext uri="{FF2B5EF4-FFF2-40B4-BE49-F238E27FC236}">
                <a16:creationId xmlns:a16="http://schemas.microsoft.com/office/drawing/2014/main" id="{898A0731-769C-9659-E71F-54E7DB85B56E}"/>
              </a:ext>
            </a:extLst>
          </p:cNvPr>
          <p:cNvPicPr>
            <a:picLocks noChangeAspect="1"/>
          </p:cNvPicPr>
          <p:nvPr/>
        </p:nvPicPr>
        <p:blipFill>
          <a:blip r:embed="rId17">
            <a:extLst>
              <a:ext uri="{28A0092B-C50C-407E-A947-70E740481C1C}">
                <a14:useLocalDpi xmlns:a14="http://schemas.microsoft.com/office/drawing/2010/main" val="0"/>
              </a:ext>
            </a:extLst>
          </a:blip>
          <a:srcRect l="14132" t="27911"/>
          <a:stretch/>
        </p:blipFill>
        <p:spPr>
          <a:xfrm>
            <a:off x="5130456" y="5275593"/>
            <a:ext cx="1267865" cy="1419210"/>
          </a:xfrm>
          <a:prstGeom prst="roundRect">
            <a:avLst>
              <a:gd name="adj" fmla="val 8594"/>
            </a:avLst>
          </a:prstGeom>
          <a:solidFill>
            <a:srgbClr val="FFFFFF">
              <a:shade val="85000"/>
            </a:srgbClr>
          </a:solidFill>
          <a:ln>
            <a:noFill/>
          </a:ln>
          <a:effectLst/>
        </p:spPr>
      </p:pic>
      <p:pic>
        <p:nvPicPr>
          <p:cNvPr id="26" name="図 25">
            <a:extLst>
              <a:ext uri="{FF2B5EF4-FFF2-40B4-BE49-F238E27FC236}">
                <a16:creationId xmlns:a16="http://schemas.microsoft.com/office/drawing/2014/main" id="{5A63EC1D-DA7E-A30B-6937-D4D5BE5A4BA3}"/>
              </a:ext>
            </a:extLst>
          </p:cNvPr>
          <p:cNvPicPr>
            <a:picLocks noChangeAspect="1"/>
          </p:cNvPicPr>
          <p:nvPr/>
        </p:nvPicPr>
        <p:blipFill>
          <a:blip r:embed="rId18">
            <a:extLst>
              <a:ext uri="{28A0092B-C50C-407E-A947-70E740481C1C}">
                <a14:useLocalDpi xmlns:a14="http://schemas.microsoft.com/office/drawing/2010/main" val="0"/>
              </a:ext>
            </a:extLst>
          </a:blip>
          <a:srcRect l="7693" t="39827" r="8057" b="6440"/>
          <a:stretch/>
        </p:blipFill>
        <p:spPr>
          <a:xfrm>
            <a:off x="164226" y="5498213"/>
            <a:ext cx="1422710" cy="1209808"/>
          </a:xfrm>
          <a:prstGeom prst="roundRect">
            <a:avLst>
              <a:gd name="adj" fmla="val 8594"/>
            </a:avLst>
          </a:prstGeom>
          <a:solidFill>
            <a:srgbClr val="FFFFFF">
              <a:shade val="85000"/>
            </a:srgbClr>
          </a:solidFill>
          <a:ln>
            <a:noFill/>
          </a:ln>
          <a:effectLst/>
        </p:spPr>
      </p:pic>
      <p:pic>
        <p:nvPicPr>
          <p:cNvPr id="37" name="図 36">
            <a:extLst>
              <a:ext uri="{FF2B5EF4-FFF2-40B4-BE49-F238E27FC236}">
                <a16:creationId xmlns:a16="http://schemas.microsoft.com/office/drawing/2014/main" id="{49410B6B-5216-6C53-F12C-6B0D7E19D491}"/>
              </a:ext>
            </a:extLst>
          </p:cNvPr>
          <p:cNvPicPr>
            <a:picLocks noChangeAspect="1"/>
          </p:cNvPicPr>
          <p:nvPr/>
        </p:nvPicPr>
        <p:blipFill>
          <a:blip r:embed="rId19">
            <a:extLst>
              <a:ext uri="{28A0092B-C50C-407E-A947-70E740481C1C}">
                <a14:useLocalDpi xmlns:a14="http://schemas.microsoft.com/office/drawing/2010/main" val="0"/>
              </a:ext>
            </a:extLst>
          </a:blip>
          <a:srcRect t="41309" b="3885"/>
          <a:stretch/>
        </p:blipFill>
        <p:spPr>
          <a:xfrm>
            <a:off x="3503351" y="5727173"/>
            <a:ext cx="1324167" cy="967630"/>
          </a:xfrm>
          <a:prstGeom prst="roundRect">
            <a:avLst>
              <a:gd name="adj" fmla="val 8594"/>
            </a:avLst>
          </a:prstGeom>
          <a:solidFill>
            <a:srgbClr val="FFFFFF">
              <a:shade val="85000"/>
            </a:srgbClr>
          </a:solidFill>
          <a:ln>
            <a:noFill/>
          </a:ln>
          <a:effectLst/>
        </p:spPr>
      </p:pic>
      <p:sp>
        <p:nvSpPr>
          <p:cNvPr id="35" name="吹き出し: 角を丸めた四角形 34">
            <a:extLst>
              <a:ext uri="{FF2B5EF4-FFF2-40B4-BE49-F238E27FC236}">
                <a16:creationId xmlns:a16="http://schemas.microsoft.com/office/drawing/2014/main" id="{72869998-6F5D-4043-A8D4-1D5D521934F6}"/>
              </a:ext>
            </a:extLst>
          </p:cNvPr>
          <p:cNvSpPr/>
          <p:nvPr/>
        </p:nvSpPr>
        <p:spPr>
          <a:xfrm>
            <a:off x="3629894" y="5317025"/>
            <a:ext cx="1160277" cy="382531"/>
          </a:xfrm>
          <a:prstGeom prst="wedgeRoundRectCallout">
            <a:avLst>
              <a:gd name="adj1" fmla="val -24142"/>
              <a:gd name="adj2" fmla="val 71865"/>
              <a:gd name="adj3" fmla="val 16667"/>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a:latin typeface="HG丸ｺﾞｼｯｸM-PRO" panose="020F0600000000000000" pitchFamily="50" charset="-128"/>
                <a:ea typeface="HG丸ｺﾞｼｯｸM-PRO" panose="020F0600000000000000" pitchFamily="50" charset="-128"/>
              </a:rPr>
              <a:t>インターンシップの高校生と一緒に</a:t>
            </a:r>
          </a:p>
        </p:txBody>
      </p:sp>
    </p:spTree>
    <p:extLst>
      <p:ext uri="{BB962C8B-B14F-4D97-AF65-F5344CB8AC3E}">
        <p14:creationId xmlns:p14="http://schemas.microsoft.com/office/powerpoint/2010/main" val="147303963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20583</TotalTime>
  <Words>759</Words>
  <Application>Microsoft Office PowerPoint</Application>
  <PresentationFormat>A4 210 x 297 mm</PresentationFormat>
  <Paragraphs>74</Paragraphs>
  <Slides>2</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vt:i4>
      </vt:variant>
    </vt:vector>
  </HeadingPairs>
  <TitlesOfParts>
    <vt:vector size="8" baseType="lpstr">
      <vt:lpstr>HG丸ｺﾞｼｯｸM-PRO</vt:lpstr>
      <vt:lpstr>游ゴシック</vt:lpstr>
      <vt:lpstr>Arial</vt:lpstr>
      <vt:lpstr>Calibri</vt:lpstr>
      <vt:lpstr>Calibri Light</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PC-04</dc:creator>
  <cp:lastModifiedBy>慎策 谷口</cp:lastModifiedBy>
  <cp:revision>729</cp:revision>
  <cp:lastPrinted>2024-10-21T04:05:56Z</cp:lastPrinted>
  <dcterms:created xsi:type="dcterms:W3CDTF">2021-01-08T05:57:41Z</dcterms:created>
  <dcterms:modified xsi:type="dcterms:W3CDTF">2024-10-21T06:02:02Z</dcterms:modified>
</cp:coreProperties>
</file>