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
  </p:notesMasterIdLst>
  <p:sldIdLst>
    <p:sldId id="258" r:id="rId2"/>
    <p:sldId id="259" r:id="rId3"/>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7C37"/>
    <a:srgbClr val="A63044"/>
    <a:srgbClr val="E6588B"/>
    <a:srgbClr val="29C7FF"/>
    <a:srgbClr val="6DD9FF"/>
    <a:srgbClr val="EB79A2"/>
    <a:srgbClr val="EF904F"/>
    <a:srgbClr val="72D8D6"/>
    <a:srgbClr val="D90613"/>
    <a:srgbClr val="B276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13" autoAdjust="0"/>
  </p:normalViewPr>
  <p:slideViewPr>
    <p:cSldViewPr snapToGrid="0">
      <p:cViewPr varScale="1">
        <p:scale>
          <a:sx n="116" d="100"/>
          <a:sy n="116" d="100"/>
        </p:scale>
        <p:origin x="12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20" tIns="45711" rIns="91420"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9" y="0"/>
            <a:ext cx="2946400" cy="496888"/>
          </a:xfrm>
          <a:prstGeom prst="rect">
            <a:avLst/>
          </a:prstGeom>
        </p:spPr>
        <p:txBody>
          <a:bodyPr vert="horz" lIns="91420" tIns="45711" rIns="91420" bIns="45711" rtlCol="0"/>
          <a:lstStyle>
            <a:lvl1pPr algn="r">
              <a:defRPr sz="1200"/>
            </a:lvl1pPr>
          </a:lstStyle>
          <a:p>
            <a:fld id="{87369805-4D17-4ED4-865F-2908E044737F}" type="datetimeFigureOut">
              <a:rPr kumimoji="1" lang="ja-JP" altLang="en-US" smtClean="0"/>
              <a:t>2024/11/26</a:t>
            </a:fld>
            <a:endParaRPr kumimoji="1" lang="ja-JP" altLang="en-US"/>
          </a:p>
        </p:txBody>
      </p:sp>
      <p:sp>
        <p:nvSpPr>
          <p:cNvPr id="4" name="スライド イメージ プレースホルダー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20" tIns="45711" rIns="91420" bIns="45711" rtlCol="0" anchor="ctr"/>
          <a:lstStyle/>
          <a:p>
            <a:endParaRPr lang="ja-JP" altLang="en-US"/>
          </a:p>
        </p:txBody>
      </p:sp>
      <p:sp>
        <p:nvSpPr>
          <p:cNvPr id="5" name="ノート プレースホルダー 4"/>
          <p:cNvSpPr>
            <a:spLocks noGrp="1"/>
          </p:cNvSpPr>
          <p:nvPr>
            <p:ph type="body" sz="quarter" idx="3"/>
          </p:nvPr>
        </p:nvSpPr>
        <p:spPr>
          <a:xfrm>
            <a:off x="679451" y="4776791"/>
            <a:ext cx="5438775" cy="3908425"/>
          </a:xfrm>
          <a:prstGeom prst="rect">
            <a:avLst/>
          </a:prstGeom>
        </p:spPr>
        <p:txBody>
          <a:bodyPr vert="horz" lIns="91420" tIns="45711" rIns="91420" bIns="457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1"/>
            <a:ext cx="2946400" cy="496888"/>
          </a:xfrm>
          <a:prstGeom prst="rect">
            <a:avLst/>
          </a:prstGeom>
        </p:spPr>
        <p:txBody>
          <a:bodyPr vert="horz" lIns="91420" tIns="45711" rIns="91420"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9" y="9429751"/>
            <a:ext cx="2946400" cy="496888"/>
          </a:xfrm>
          <a:prstGeom prst="rect">
            <a:avLst/>
          </a:prstGeom>
        </p:spPr>
        <p:txBody>
          <a:bodyPr vert="horz" lIns="91420" tIns="45711" rIns="91420" bIns="45711" rtlCol="0" anchor="b"/>
          <a:lstStyle>
            <a:lvl1pPr algn="r">
              <a:defRPr sz="1200"/>
            </a:lvl1pPr>
          </a:lstStyle>
          <a:p>
            <a:fld id="{8851A68F-9240-4C90-9997-281DBC1CABC1}" type="slidenum">
              <a:rPr kumimoji="1" lang="ja-JP" altLang="en-US" smtClean="0"/>
              <a:t>‹#›</a:t>
            </a:fld>
            <a:endParaRPr kumimoji="1" lang="ja-JP" altLang="en-US"/>
          </a:p>
        </p:txBody>
      </p:sp>
    </p:spTree>
    <p:extLst>
      <p:ext uri="{BB962C8B-B14F-4D97-AF65-F5344CB8AC3E}">
        <p14:creationId xmlns:p14="http://schemas.microsoft.com/office/powerpoint/2010/main" val="4091759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1</a:t>
            </a:fld>
            <a:endParaRPr kumimoji="1" lang="ja-JP" altLang="en-US"/>
          </a:p>
        </p:txBody>
      </p:sp>
    </p:spTree>
    <p:extLst>
      <p:ext uri="{BB962C8B-B14F-4D97-AF65-F5344CB8AC3E}">
        <p14:creationId xmlns:p14="http://schemas.microsoft.com/office/powerpoint/2010/main" val="863791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851A68F-9240-4C90-9997-281DBC1CABC1}" type="slidenum">
              <a:rPr kumimoji="1" lang="ja-JP" altLang="en-US" smtClean="0"/>
              <a:t>2</a:t>
            </a:fld>
            <a:endParaRPr kumimoji="1" lang="ja-JP" altLang="en-US"/>
          </a:p>
        </p:txBody>
      </p:sp>
    </p:spTree>
    <p:extLst>
      <p:ext uri="{BB962C8B-B14F-4D97-AF65-F5344CB8AC3E}">
        <p14:creationId xmlns:p14="http://schemas.microsoft.com/office/powerpoint/2010/main" val="137087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4004827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3347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01044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746955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298827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91704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14592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68085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31709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1501969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1739E3D-8BEF-4266-AFF4-034C4557E479}" type="datetimeFigureOut">
              <a:rPr kumimoji="1" lang="ja-JP" altLang="en-US" smtClean="0"/>
              <a:t>2024/11/26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3713870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739E3D-8BEF-4266-AFF4-034C4557E479}" type="datetimeFigureOut">
              <a:rPr kumimoji="1" lang="ja-JP" altLang="en-US" smtClean="0"/>
              <a:t>2024/11/26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F5BD-FE7B-4B01-A835-9AD70D089C4A}" type="slidenum">
              <a:rPr kumimoji="1" lang="ja-JP" altLang="en-US" smtClean="0"/>
              <a:t>‹#›</a:t>
            </a:fld>
            <a:endParaRPr kumimoji="1" lang="ja-JP" altLang="en-US"/>
          </a:p>
        </p:txBody>
      </p:sp>
    </p:spTree>
    <p:extLst>
      <p:ext uri="{BB962C8B-B14F-4D97-AF65-F5344CB8AC3E}">
        <p14:creationId xmlns:p14="http://schemas.microsoft.com/office/powerpoint/2010/main" val="838385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pn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jpg"/></Relationships>
</file>

<file path=ppt/slides/_rels/slide2.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jpg"/><Relationship Id="rId21" Type="http://schemas.openxmlformats.org/officeDocument/2006/relationships/image" Target="../media/image36.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5" Type="http://schemas.openxmlformats.org/officeDocument/2006/relationships/image" Target="../media/image40.jpeg"/><Relationship Id="rId2" Type="http://schemas.openxmlformats.org/officeDocument/2006/relationships/notesSlide" Target="../notesSlides/notesSlide2.xml"/><Relationship Id="rId16" Type="http://schemas.openxmlformats.org/officeDocument/2006/relationships/image" Target="../media/image31.jpg"/><Relationship Id="rId20"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g"/><Relationship Id="rId24" Type="http://schemas.openxmlformats.org/officeDocument/2006/relationships/image" Target="../media/image39.jpeg"/><Relationship Id="rId5" Type="http://schemas.openxmlformats.org/officeDocument/2006/relationships/image" Target="../media/image20.jpg"/><Relationship Id="rId15" Type="http://schemas.openxmlformats.org/officeDocument/2006/relationships/image" Target="../media/image30.jpg"/><Relationship Id="rId23" Type="http://schemas.openxmlformats.org/officeDocument/2006/relationships/image" Target="../media/image38.jpe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jpg"/><Relationship Id="rId22"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20403313-9420-DEE8-2BF0-08A8AD1E6F54}"/>
              </a:ext>
            </a:extLst>
          </p:cNvPr>
          <p:cNvSpPr/>
          <p:nvPr/>
        </p:nvSpPr>
        <p:spPr>
          <a:xfrm>
            <a:off x="130743" y="3860376"/>
            <a:ext cx="4819356" cy="2909718"/>
          </a:xfrm>
          <a:prstGeom prst="roundRect">
            <a:avLst>
              <a:gd name="adj" fmla="val 5277"/>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3" name="四角形: 角を丸くする 2">
            <a:extLst>
              <a:ext uri="{FF2B5EF4-FFF2-40B4-BE49-F238E27FC236}">
                <a16:creationId xmlns:a16="http://schemas.microsoft.com/office/drawing/2014/main" id="{5777B8A6-F89A-1006-9A66-03F856ADAF2F}"/>
              </a:ext>
            </a:extLst>
          </p:cNvPr>
          <p:cNvSpPr/>
          <p:nvPr/>
        </p:nvSpPr>
        <p:spPr>
          <a:xfrm>
            <a:off x="128104" y="1629617"/>
            <a:ext cx="4819355" cy="2186164"/>
          </a:xfrm>
          <a:prstGeom prst="roundRect">
            <a:avLst>
              <a:gd name="adj" fmla="val 7583"/>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69" name="四角形: 角を丸くする 68">
            <a:extLst>
              <a:ext uri="{FF2B5EF4-FFF2-40B4-BE49-F238E27FC236}">
                <a16:creationId xmlns:a16="http://schemas.microsoft.com/office/drawing/2014/main" id="{0A0241E7-7E55-4DF2-ABC1-36F751F5A4F8}"/>
              </a:ext>
            </a:extLst>
          </p:cNvPr>
          <p:cNvSpPr/>
          <p:nvPr/>
        </p:nvSpPr>
        <p:spPr>
          <a:xfrm>
            <a:off x="5176198" y="135904"/>
            <a:ext cx="4618446" cy="2003019"/>
          </a:xfrm>
          <a:prstGeom prst="roundRect">
            <a:avLst>
              <a:gd name="adj" fmla="val 7583"/>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66" name="四角形: 角を丸くする 65">
            <a:extLst>
              <a:ext uri="{FF2B5EF4-FFF2-40B4-BE49-F238E27FC236}">
                <a16:creationId xmlns:a16="http://schemas.microsoft.com/office/drawing/2014/main" id="{48D22D25-4E38-479D-B7C1-3C8A3D1F5B21}"/>
              </a:ext>
            </a:extLst>
          </p:cNvPr>
          <p:cNvSpPr/>
          <p:nvPr/>
        </p:nvSpPr>
        <p:spPr>
          <a:xfrm>
            <a:off x="5137019" y="2222455"/>
            <a:ext cx="4666072" cy="2145268"/>
          </a:xfrm>
          <a:prstGeom prst="roundRect">
            <a:avLst>
              <a:gd name="adj" fmla="val 7583"/>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4" name="小波 3">
            <a:extLst>
              <a:ext uri="{FF2B5EF4-FFF2-40B4-BE49-F238E27FC236}">
                <a16:creationId xmlns:a16="http://schemas.microsoft.com/office/drawing/2014/main" id="{04F7928C-1093-4D50-938E-5CB0579DC220}"/>
              </a:ext>
            </a:extLst>
          </p:cNvPr>
          <p:cNvSpPr/>
          <p:nvPr/>
        </p:nvSpPr>
        <p:spPr>
          <a:xfrm>
            <a:off x="228136" y="12762"/>
            <a:ext cx="4812416" cy="1434772"/>
          </a:xfrm>
          <a:prstGeom prst="doubleWave">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46"/>
          </a:p>
        </p:txBody>
      </p:sp>
      <p:sp>
        <p:nvSpPr>
          <p:cNvPr id="6" name="正方形/長方形 5">
            <a:extLst>
              <a:ext uri="{FF2B5EF4-FFF2-40B4-BE49-F238E27FC236}">
                <a16:creationId xmlns:a16="http://schemas.microsoft.com/office/drawing/2014/main" id="{2994945D-CA79-4391-ACEC-EC39E7C2EAE9}"/>
              </a:ext>
            </a:extLst>
          </p:cNvPr>
          <p:cNvSpPr/>
          <p:nvPr/>
        </p:nvSpPr>
        <p:spPr>
          <a:xfrm>
            <a:off x="103512" y="126474"/>
            <a:ext cx="139502" cy="1434772"/>
          </a:xfrm>
          <a:prstGeom prst="rect">
            <a:avLst/>
          </a:prstGeom>
          <a:solidFill>
            <a:schemeClr val="accent2">
              <a:lumMod val="75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46">
              <a:solidFill>
                <a:schemeClr val="accent6">
                  <a:lumMod val="75000"/>
                </a:schemeClr>
              </a:solidFill>
            </a:endParaRPr>
          </a:p>
        </p:txBody>
      </p:sp>
      <p:sp>
        <p:nvSpPr>
          <p:cNvPr id="43" name="テキスト ボックス 42">
            <a:extLst>
              <a:ext uri="{FF2B5EF4-FFF2-40B4-BE49-F238E27FC236}">
                <a16:creationId xmlns:a16="http://schemas.microsoft.com/office/drawing/2014/main" id="{455D471B-809B-4F11-8DFA-0CDCFB4A2ED3}"/>
              </a:ext>
            </a:extLst>
          </p:cNvPr>
          <p:cNvSpPr txBox="1"/>
          <p:nvPr/>
        </p:nvSpPr>
        <p:spPr>
          <a:xfrm>
            <a:off x="718493" y="367803"/>
            <a:ext cx="4322059" cy="573729"/>
          </a:xfrm>
          <a:prstGeom prst="rect">
            <a:avLst/>
          </a:prstGeom>
          <a:noFill/>
        </p:spPr>
        <p:txBody>
          <a:bodyPr wrap="square" rtlCol="0">
            <a:prstTxWarp prst="textDoubleWave1">
              <a:avLst/>
            </a:prstTxWarp>
            <a:spAutoFit/>
          </a:bodyPr>
          <a:lstStyle/>
          <a:p>
            <a:r>
              <a:rPr kumimoji="1" lang="ja-JP" altLang="en-US" sz="3738" b="1" dirty="0">
                <a:solidFill>
                  <a:schemeClr val="accent2">
                    <a:lumMod val="75000"/>
                  </a:schemeClr>
                </a:solidFill>
                <a:latin typeface="HG丸ｺﾞｼｯｸM-PRO" panose="020F0600000000000000" pitchFamily="50" charset="-128"/>
                <a:ea typeface="HG丸ｺﾞｼｯｸM-PRO" panose="020F0600000000000000" pitchFamily="50" charset="-128"/>
              </a:rPr>
              <a:t>つながろう通信</a:t>
            </a:r>
          </a:p>
        </p:txBody>
      </p:sp>
      <p:sp>
        <p:nvSpPr>
          <p:cNvPr id="44" name="テキスト ボックス 43">
            <a:extLst>
              <a:ext uri="{FF2B5EF4-FFF2-40B4-BE49-F238E27FC236}">
                <a16:creationId xmlns:a16="http://schemas.microsoft.com/office/drawing/2014/main" id="{B639947F-FEBD-44E7-ABDB-1CE7A836DEF7}"/>
              </a:ext>
            </a:extLst>
          </p:cNvPr>
          <p:cNvSpPr txBox="1"/>
          <p:nvPr/>
        </p:nvSpPr>
        <p:spPr>
          <a:xfrm>
            <a:off x="2396766" y="133903"/>
            <a:ext cx="1621830" cy="284052"/>
          </a:xfrm>
          <a:prstGeom prst="rect">
            <a:avLst/>
          </a:prstGeom>
          <a:noFill/>
        </p:spPr>
        <p:txBody>
          <a:bodyPr wrap="square" rtlCol="0">
            <a:spAutoFit/>
          </a:bodyPr>
          <a:lstStyle/>
          <a:p>
            <a:r>
              <a:rPr kumimoji="1" lang="ja-JP" altLang="en-US" sz="1246" b="1" dirty="0">
                <a:solidFill>
                  <a:schemeClr val="accent2">
                    <a:lumMod val="75000"/>
                  </a:schemeClr>
                </a:solidFill>
              </a:rPr>
              <a:t>令和６年１１月吉日</a:t>
            </a:r>
          </a:p>
        </p:txBody>
      </p:sp>
      <p:sp>
        <p:nvSpPr>
          <p:cNvPr id="45" name="テキスト ボックス 44">
            <a:extLst>
              <a:ext uri="{FF2B5EF4-FFF2-40B4-BE49-F238E27FC236}">
                <a16:creationId xmlns:a16="http://schemas.microsoft.com/office/drawing/2014/main" id="{FFC3E0B7-3BDF-403E-9428-59CED77B5E61}"/>
              </a:ext>
            </a:extLst>
          </p:cNvPr>
          <p:cNvSpPr txBox="1"/>
          <p:nvPr/>
        </p:nvSpPr>
        <p:spPr>
          <a:xfrm>
            <a:off x="816787" y="922459"/>
            <a:ext cx="3089434" cy="430887"/>
          </a:xfrm>
          <a:prstGeom prst="rect">
            <a:avLst/>
          </a:prstGeom>
          <a:noFill/>
        </p:spPr>
        <p:txBody>
          <a:bodyPr wrap="square" rtlCol="0">
            <a:spAutoFit/>
          </a:bodyPr>
          <a:lstStyle/>
          <a:p>
            <a:r>
              <a:rPr kumimoji="1" lang="ja-JP" altLang="en-US" sz="1100" b="1" dirty="0">
                <a:solidFill>
                  <a:schemeClr val="accent2">
                    <a:lumMod val="75000"/>
                  </a:schemeClr>
                </a:solidFill>
              </a:rPr>
              <a:t>夕張市生活支援コーディネーター 谷口・山田</a:t>
            </a:r>
            <a:endParaRPr kumimoji="1" lang="en-US" altLang="ja-JP" sz="1100" b="1" dirty="0">
              <a:solidFill>
                <a:schemeClr val="accent2">
                  <a:lumMod val="75000"/>
                </a:schemeClr>
              </a:solidFill>
            </a:endParaRPr>
          </a:p>
          <a:p>
            <a:r>
              <a:rPr kumimoji="1" lang="ja-JP" altLang="en-US" sz="1100" b="1" dirty="0">
                <a:solidFill>
                  <a:schemeClr val="accent2">
                    <a:lumMod val="75000"/>
                  </a:schemeClr>
                </a:solidFill>
              </a:rPr>
              <a:t>　　社会福祉協議会内</a:t>
            </a:r>
            <a:r>
              <a:rPr kumimoji="1" lang="en-US" altLang="ja-JP" sz="1100" b="1" dirty="0">
                <a:solidFill>
                  <a:schemeClr val="accent2">
                    <a:lumMod val="75000"/>
                  </a:schemeClr>
                </a:solidFill>
              </a:rPr>
              <a:t>(56-6004)</a:t>
            </a:r>
            <a:endParaRPr kumimoji="1" lang="ja-JP" altLang="en-US" sz="1100" b="1" dirty="0">
              <a:solidFill>
                <a:schemeClr val="accent2">
                  <a:lumMod val="75000"/>
                </a:schemeClr>
              </a:solidFill>
            </a:endParaRPr>
          </a:p>
        </p:txBody>
      </p:sp>
      <p:sp>
        <p:nvSpPr>
          <p:cNvPr id="46" name="テキスト ボックス 45">
            <a:extLst>
              <a:ext uri="{FF2B5EF4-FFF2-40B4-BE49-F238E27FC236}">
                <a16:creationId xmlns:a16="http://schemas.microsoft.com/office/drawing/2014/main" id="{938EDB91-0AF1-43D7-AEAE-8AEA7EB37440}"/>
              </a:ext>
            </a:extLst>
          </p:cNvPr>
          <p:cNvSpPr txBox="1"/>
          <p:nvPr/>
        </p:nvSpPr>
        <p:spPr>
          <a:xfrm>
            <a:off x="3475642" y="1025064"/>
            <a:ext cx="1697772" cy="338554"/>
          </a:xfrm>
          <a:prstGeom prst="rect">
            <a:avLst/>
          </a:prstGeom>
          <a:noFill/>
          <a:ln>
            <a:noFill/>
          </a:ln>
        </p:spPr>
        <p:txBody>
          <a:bodyPr wrap="square" rtlCol="0">
            <a:spAutoFit/>
          </a:bodyPr>
          <a:lstStyle/>
          <a:p>
            <a:r>
              <a:rPr kumimoji="1" lang="ja-JP" altLang="en-US" sz="1600" b="1" dirty="0">
                <a:solidFill>
                  <a:schemeClr val="accent1">
                    <a:lumMod val="60000"/>
                    <a:lumOff val="40000"/>
                  </a:schemeClr>
                </a:solidFill>
                <a:latin typeface="HG丸ｺﾞｼｯｸM-PRO" panose="020F0600000000000000" pitchFamily="50" charset="-128"/>
                <a:ea typeface="HG丸ｺﾞｼｯｸM-PRO" panose="020F0600000000000000" pitchFamily="50" charset="-128"/>
              </a:rPr>
              <a:t>  </a:t>
            </a:r>
            <a:r>
              <a:rPr kumimoji="1" lang="ja-JP" altLang="en-US" sz="1600" b="1" dirty="0">
                <a:solidFill>
                  <a:schemeClr val="accent1">
                    <a:lumMod val="75000"/>
                  </a:schemeClr>
                </a:solidFill>
                <a:latin typeface="HG丸ｺﾞｼｯｸM-PRO" panose="020F0600000000000000" pitchFamily="50" charset="-128"/>
                <a:ea typeface="HG丸ｺﾞｼｯｸM-PRO" panose="020F0600000000000000" pitchFamily="50" charset="-128"/>
              </a:rPr>
              <a:t>向寒 第７２号</a:t>
            </a:r>
          </a:p>
        </p:txBody>
      </p:sp>
      <p:sp>
        <p:nvSpPr>
          <p:cNvPr id="5" name="楕円 4">
            <a:extLst>
              <a:ext uri="{FF2B5EF4-FFF2-40B4-BE49-F238E27FC236}">
                <a16:creationId xmlns:a16="http://schemas.microsoft.com/office/drawing/2014/main" id="{82D7EACE-24DF-450D-A36F-2D6E6E82A61B}"/>
              </a:ext>
            </a:extLst>
          </p:cNvPr>
          <p:cNvSpPr/>
          <p:nvPr/>
        </p:nvSpPr>
        <p:spPr>
          <a:xfrm>
            <a:off x="54263" y="24994"/>
            <a:ext cx="231360" cy="202230"/>
          </a:xfrm>
          <a:prstGeom prst="ellipse">
            <a:avLst/>
          </a:prstGeom>
          <a:solidFill>
            <a:schemeClr val="accent1"/>
          </a:solidFill>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46"/>
          </a:p>
        </p:txBody>
      </p:sp>
      <p:sp>
        <p:nvSpPr>
          <p:cNvPr id="47" name="吹き出し: 円形 46">
            <a:extLst>
              <a:ext uri="{FF2B5EF4-FFF2-40B4-BE49-F238E27FC236}">
                <a16:creationId xmlns:a16="http://schemas.microsoft.com/office/drawing/2014/main" id="{4D17FF03-33E4-4BC7-A70D-88FC03BEB96E}"/>
              </a:ext>
            </a:extLst>
          </p:cNvPr>
          <p:cNvSpPr/>
          <p:nvPr/>
        </p:nvSpPr>
        <p:spPr>
          <a:xfrm rot="21027088">
            <a:off x="316914" y="54536"/>
            <a:ext cx="1344933" cy="333566"/>
          </a:xfrm>
          <a:prstGeom prst="wedgeEllipseCallout">
            <a:avLst>
              <a:gd name="adj1" fmla="val 32659"/>
              <a:gd name="adj2" fmla="val 64160"/>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dirty="0">
                <a:solidFill>
                  <a:schemeClr val="accent1">
                    <a:lumMod val="75000"/>
                  </a:schemeClr>
                </a:solidFill>
                <a:latin typeface="HG丸ｺﾞｼｯｸM-PRO" panose="020F0600000000000000" pitchFamily="50" charset="-128"/>
                <a:ea typeface="HG丸ｺﾞｼｯｸM-PRO" panose="020F0600000000000000" pitchFamily="50" charset="-128"/>
              </a:rPr>
              <a:t>みんなで</a:t>
            </a:r>
          </a:p>
        </p:txBody>
      </p:sp>
      <p:sp>
        <p:nvSpPr>
          <p:cNvPr id="39" name="テキスト ボックス 38">
            <a:extLst>
              <a:ext uri="{FF2B5EF4-FFF2-40B4-BE49-F238E27FC236}">
                <a16:creationId xmlns:a16="http://schemas.microsoft.com/office/drawing/2014/main" id="{6076228F-7919-4CC5-9263-B7BF5F717E6A}"/>
              </a:ext>
            </a:extLst>
          </p:cNvPr>
          <p:cNvSpPr txBox="1"/>
          <p:nvPr/>
        </p:nvSpPr>
        <p:spPr>
          <a:xfrm>
            <a:off x="148338" y="1637065"/>
            <a:ext cx="4778507" cy="338554"/>
          </a:xfrm>
          <a:prstGeom prst="rect">
            <a:avLst/>
          </a:prstGeom>
          <a:noFill/>
        </p:spPr>
        <p:txBody>
          <a:bodyPr wrap="square" rtlCol="0">
            <a:spAutoFit/>
          </a:bodyPr>
          <a:lstStyle/>
          <a:p>
            <a:pPr algn="ctr"/>
            <a:r>
              <a:rPr kumimoji="1" lang="ja-JP" altLang="en-US" sz="1600" b="1" i="1" dirty="0"/>
              <a:t>ちょっとしたおてつだい😊</a:t>
            </a:r>
            <a:endParaRPr kumimoji="1" lang="en-US" altLang="ja-JP" sz="1600" b="1" i="1" dirty="0"/>
          </a:p>
        </p:txBody>
      </p:sp>
      <p:sp>
        <p:nvSpPr>
          <p:cNvPr id="94" name="テキスト ボックス 93">
            <a:extLst>
              <a:ext uri="{FF2B5EF4-FFF2-40B4-BE49-F238E27FC236}">
                <a16:creationId xmlns:a16="http://schemas.microsoft.com/office/drawing/2014/main" id="{B5B30210-68FB-4C9F-8425-80A2A14B46F0}"/>
              </a:ext>
            </a:extLst>
          </p:cNvPr>
          <p:cNvSpPr txBox="1"/>
          <p:nvPr/>
        </p:nvSpPr>
        <p:spPr>
          <a:xfrm>
            <a:off x="1365772" y="1906089"/>
            <a:ext cx="2409070" cy="1926168"/>
          </a:xfrm>
          <a:prstGeom prst="rect">
            <a:avLst/>
          </a:prstGeom>
          <a:noFill/>
        </p:spPr>
        <p:txBody>
          <a:bodyPr wrap="square" rtlCol="0">
            <a:spAutoFit/>
          </a:bodyPr>
          <a:lstStyle/>
          <a:p>
            <a:pPr algn="ctr">
              <a:lnSpc>
                <a:spcPts val="1320"/>
              </a:lnSpc>
            </a:pPr>
            <a:r>
              <a:rPr kumimoji="1" lang="ja-JP" altLang="en-US" sz="1100" dirty="0">
                <a:latin typeface="HG丸ｺﾞｼｯｸM-PRO" panose="020F0600000000000000" pitchFamily="50" charset="-128"/>
                <a:ea typeface="HG丸ｺﾞｼｯｸM-PRO" panose="020F0600000000000000" pitchFamily="50" charset="-128"/>
              </a:rPr>
              <a:t>今月は新規の問い合わせがあり、蛍光灯掃除や定期的な掃除機かけやゴミ出しなどを行いました。サポーター養成講座が終了し、新規サポーターも増えました。みなさんの要望に応えられるよう今後も活動して行きます。年末年始に向けたお手伝も受け付けています。　　　　お気軽にお問い合わせください　</a:t>
            </a:r>
            <a:endParaRPr kumimoji="1" lang="en-US" altLang="ja-JP" sz="1100" dirty="0">
              <a:latin typeface="HG丸ｺﾞｼｯｸM-PRO" panose="020F0600000000000000" pitchFamily="50" charset="-128"/>
              <a:ea typeface="HG丸ｺﾞｼｯｸM-PRO" panose="020F0600000000000000" pitchFamily="50" charset="-128"/>
            </a:endParaRPr>
          </a:p>
          <a:p>
            <a:pPr>
              <a:lnSpc>
                <a:spcPts val="1320"/>
              </a:lnSpc>
            </a:pPr>
            <a:r>
              <a:rPr kumimoji="1" lang="ja-JP" altLang="en-US" sz="1100"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５６</a:t>
            </a:r>
            <a:r>
              <a:rPr kumimoji="1" lang="en-US" altLang="ja-JP" sz="1100" b="1" dirty="0">
                <a:latin typeface="HG丸ｺﾞｼｯｸM-PRO" panose="020F0600000000000000" pitchFamily="50" charset="-128"/>
                <a:ea typeface="HG丸ｺﾞｼｯｸM-PRO" panose="020F0600000000000000" pitchFamily="50" charset="-128"/>
              </a:rPr>
              <a:t>-</a:t>
            </a:r>
            <a:r>
              <a:rPr kumimoji="1" lang="ja-JP" altLang="en-US" sz="1100" b="1" dirty="0">
                <a:latin typeface="HG丸ｺﾞｼｯｸM-PRO" panose="020F0600000000000000" pitchFamily="50" charset="-128"/>
                <a:ea typeface="HG丸ｺﾞｼｯｸM-PRO" panose="020F0600000000000000" pitchFamily="50" charset="-128"/>
              </a:rPr>
              <a:t>６００４</a:t>
            </a:r>
            <a:r>
              <a:rPr kumimoji="1" lang="ja-JP" altLang="en-US" sz="1100" dirty="0">
                <a:latin typeface="HG丸ｺﾞｼｯｸM-PRO" panose="020F0600000000000000" pitchFamily="50" charset="-128"/>
                <a:ea typeface="HG丸ｺﾞｼｯｸM-PRO" panose="020F0600000000000000" pitchFamily="50" charset="-128"/>
              </a:rPr>
              <a:t>（社協内 生活支援コーディネーター）</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13" name="テキスト ボックス 112">
            <a:extLst>
              <a:ext uri="{FF2B5EF4-FFF2-40B4-BE49-F238E27FC236}">
                <a16:creationId xmlns:a16="http://schemas.microsoft.com/office/drawing/2014/main" id="{C18B9BAC-5240-4D14-A335-780CA8CB6599}"/>
              </a:ext>
            </a:extLst>
          </p:cNvPr>
          <p:cNvSpPr txBox="1"/>
          <p:nvPr/>
        </p:nvSpPr>
        <p:spPr>
          <a:xfrm>
            <a:off x="6380283" y="2592212"/>
            <a:ext cx="2255230" cy="1785104"/>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11/13</a:t>
            </a:r>
            <a:r>
              <a:rPr kumimoji="1" lang="ja-JP" altLang="en-US" sz="1100" dirty="0">
                <a:latin typeface="HG丸ｺﾞｼｯｸM-PRO" panose="020F0600000000000000" pitchFamily="50" charset="-128"/>
                <a:ea typeface="HG丸ｺﾞｼｯｸM-PRO" panose="020F0600000000000000" pitchFamily="50" charset="-128"/>
              </a:rPr>
              <a:t>㈬</a:t>
            </a:r>
            <a:r>
              <a:rPr kumimoji="1" lang="en-US" altLang="ja-JP" sz="1100" dirty="0">
                <a:latin typeface="HG丸ｺﾞｼｯｸM-PRO" panose="020F0600000000000000" pitchFamily="50" charset="-128"/>
                <a:ea typeface="HG丸ｺﾞｼｯｸM-PRO" panose="020F0600000000000000" pitchFamily="50" charset="-128"/>
              </a:rPr>
              <a:t> </a:t>
            </a:r>
            <a:r>
              <a:rPr kumimoji="1" lang="ja-JP" altLang="en-US" sz="1100" dirty="0">
                <a:latin typeface="HG丸ｺﾞｼｯｸM-PRO" panose="020F0600000000000000" pitchFamily="50" charset="-128"/>
                <a:ea typeface="HG丸ｺﾞｼｯｸM-PRO" panose="020F0600000000000000" pitchFamily="50" charset="-128"/>
              </a:rPr>
              <a:t>ゆうばり小学校５年生の総合学習で高齢者の理解を深めるための「高齢者体験講座」が行なわれました。夕張市社協のケアマネージャーから仕事内容や高齢者との関りについての説明を受けた後、高齢者疑似体験用の装具を付けて、身体の不自由さの体験と介助のための声掛けの方法などを学びました。</a:t>
            </a:r>
            <a:endParaRPr kumimoji="1" lang="en-US" altLang="ja-JP" sz="1200" b="1" dirty="0">
              <a:latin typeface="HG丸ｺﾞｼｯｸM-PRO" panose="020F0600000000000000" pitchFamily="50" charset="-128"/>
              <a:ea typeface="HG丸ｺﾞｼｯｸM-PRO" panose="020F0600000000000000" pitchFamily="50" charset="-128"/>
            </a:endParaRPr>
          </a:p>
        </p:txBody>
      </p:sp>
      <p:sp>
        <p:nvSpPr>
          <p:cNvPr id="124" name="吹き出し: 角を丸めた四角形 123">
            <a:extLst>
              <a:ext uri="{FF2B5EF4-FFF2-40B4-BE49-F238E27FC236}">
                <a16:creationId xmlns:a16="http://schemas.microsoft.com/office/drawing/2014/main" id="{963F4440-732C-4949-B9D8-95F9DE611560}"/>
              </a:ext>
            </a:extLst>
          </p:cNvPr>
          <p:cNvSpPr/>
          <p:nvPr/>
        </p:nvSpPr>
        <p:spPr>
          <a:xfrm>
            <a:off x="10188505" y="2799916"/>
            <a:ext cx="865766" cy="354280"/>
          </a:xfrm>
          <a:prstGeom prst="wedgeRoundRectCallout">
            <a:avLst>
              <a:gd name="adj1" fmla="val -24206"/>
              <a:gd name="adj2" fmla="val -79973"/>
              <a:gd name="adj3" fmla="val 16667"/>
            </a:avLst>
          </a:prstGeom>
          <a:ln>
            <a:solidFill>
              <a:srgbClr val="9F7C37"/>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優しい声の藤田さん</a:t>
            </a:r>
          </a:p>
        </p:txBody>
      </p:sp>
      <p:sp>
        <p:nvSpPr>
          <p:cNvPr id="116" name="テキスト ボックス 115">
            <a:extLst>
              <a:ext uri="{FF2B5EF4-FFF2-40B4-BE49-F238E27FC236}">
                <a16:creationId xmlns:a16="http://schemas.microsoft.com/office/drawing/2014/main" id="{3440A49D-CF36-4704-85AB-1787AD8D08DE}"/>
              </a:ext>
            </a:extLst>
          </p:cNvPr>
          <p:cNvSpPr txBox="1"/>
          <p:nvPr/>
        </p:nvSpPr>
        <p:spPr>
          <a:xfrm>
            <a:off x="6504800" y="496981"/>
            <a:ext cx="2008867" cy="1615827"/>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10/12㈯ </a:t>
            </a:r>
            <a:r>
              <a:rPr kumimoji="1" lang="ja-JP" altLang="en-US" sz="1100" dirty="0">
                <a:latin typeface="HG丸ｺﾞｼｯｸM-PRO" panose="020F0600000000000000" pitchFamily="50" charset="-128"/>
                <a:ea typeface="HG丸ｺﾞｼｯｸM-PRO" panose="020F0600000000000000" pitchFamily="50" charset="-128"/>
              </a:rPr>
              <a:t>南清水沢生活館にて在宅福祉サービス推進委員会による、配食サービスの利用者と委員会委員が一堂に集まる昼食会が開催されました。市外から大道芸人を招いて紙芝居や皿回しなどが行われ、昼食のお弁当を談笑しながらいただいていました。</a:t>
            </a:r>
          </a:p>
        </p:txBody>
      </p:sp>
      <p:cxnSp>
        <p:nvCxnSpPr>
          <p:cNvPr id="52" name="直線コネクタ 51">
            <a:extLst>
              <a:ext uri="{FF2B5EF4-FFF2-40B4-BE49-F238E27FC236}">
                <a16:creationId xmlns:a16="http://schemas.microsoft.com/office/drawing/2014/main" id="{563A5934-05BA-49F8-B0B2-FAE4BFED7510}"/>
              </a:ext>
            </a:extLst>
          </p:cNvPr>
          <p:cNvCxnSpPr>
            <a:cxnSpLocks/>
          </p:cNvCxnSpPr>
          <p:nvPr/>
        </p:nvCxnSpPr>
        <p:spPr>
          <a:xfrm flipH="1">
            <a:off x="11131444" y="1411513"/>
            <a:ext cx="7754" cy="2180270"/>
          </a:xfrm>
          <a:prstGeom prst="line">
            <a:avLst/>
          </a:prstGeom>
          <a:ln w="9525" cap="flat" cmpd="sng" algn="ctr">
            <a:solidFill>
              <a:srgbClr val="A6304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2" name="テキスト ボックス 71">
            <a:extLst>
              <a:ext uri="{FF2B5EF4-FFF2-40B4-BE49-F238E27FC236}">
                <a16:creationId xmlns:a16="http://schemas.microsoft.com/office/drawing/2014/main" id="{A6CA0970-1D3D-4BD5-8CCB-7DC9A6585E1F}"/>
              </a:ext>
            </a:extLst>
          </p:cNvPr>
          <p:cNvSpPr txBox="1"/>
          <p:nvPr/>
        </p:nvSpPr>
        <p:spPr>
          <a:xfrm>
            <a:off x="219663" y="4295459"/>
            <a:ext cx="3371238" cy="968920"/>
          </a:xfrm>
          <a:prstGeom prst="rect">
            <a:avLst/>
          </a:prstGeom>
          <a:noFill/>
        </p:spPr>
        <p:txBody>
          <a:bodyPr wrap="square" rtlCol="0">
            <a:spAutoFit/>
          </a:bodyPr>
          <a:lstStyle/>
          <a:p>
            <a:pPr>
              <a:lnSpc>
                <a:spcPts val="1350"/>
              </a:lnSpc>
            </a:pPr>
            <a:r>
              <a:rPr kumimoji="1" lang="ja-JP" altLang="en-US" sz="1100" dirty="0">
                <a:latin typeface="HG丸ｺﾞｼｯｸM-PRO" panose="020F0600000000000000" pitchFamily="50" charset="-128"/>
                <a:ea typeface="HG丸ｺﾞｼｯｸM-PRO" panose="020F0600000000000000" pitchFamily="50" charset="-128"/>
              </a:rPr>
              <a:t>老人福祉会館にて全３回（</a:t>
            </a:r>
            <a:r>
              <a:rPr kumimoji="1" lang="en-US" altLang="ja-JP" sz="1100" dirty="0">
                <a:latin typeface="HG丸ｺﾞｼｯｸM-PRO" panose="020F0600000000000000" pitchFamily="50" charset="-128"/>
                <a:ea typeface="HG丸ｺﾞｼｯｸM-PRO" panose="020F0600000000000000" pitchFamily="50" charset="-128"/>
              </a:rPr>
              <a:t> 10/2</a:t>
            </a:r>
            <a:r>
              <a:rPr kumimoji="1" lang="ja-JP" altLang="en-US" sz="1100" dirty="0">
                <a:latin typeface="HG丸ｺﾞｼｯｸM-PRO" panose="020F0600000000000000" pitchFamily="50" charset="-128"/>
                <a:ea typeface="HG丸ｺﾞｼｯｸM-PRO" panose="020F0600000000000000" pitchFamily="50" charset="-128"/>
              </a:rPr>
              <a:t>・</a:t>
            </a:r>
            <a:r>
              <a:rPr kumimoji="1" lang="en-US" altLang="ja-JP" sz="1100" dirty="0">
                <a:latin typeface="HG丸ｺﾞｼｯｸM-PRO" panose="020F0600000000000000" pitchFamily="50" charset="-128"/>
                <a:ea typeface="HG丸ｺﾞｼｯｸM-PRO" panose="020F0600000000000000" pitchFamily="50" charset="-128"/>
              </a:rPr>
              <a:t>16</a:t>
            </a:r>
            <a:r>
              <a:rPr kumimoji="1" lang="ja-JP" altLang="en-US" sz="1100" dirty="0">
                <a:latin typeface="HG丸ｺﾞｼｯｸM-PRO" panose="020F0600000000000000" pitchFamily="50" charset="-128"/>
                <a:ea typeface="HG丸ｺﾞｼｯｸM-PRO" panose="020F0600000000000000" pitchFamily="50" charset="-128"/>
              </a:rPr>
              <a:t>・</a:t>
            </a:r>
            <a:r>
              <a:rPr kumimoji="1" lang="en-US" altLang="ja-JP" sz="1100" dirty="0">
                <a:latin typeface="HG丸ｺﾞｼｯｸM-PRO" panose="020F0600000000000000" pitchFamily="50" charset="-128"/>
                <a:ea typeface="HG丸ｺﾞｼｯｸM-PRO" panose="020F0600000000000000" pitchFamily="50" charset="-128"/>
              </a:rPr>
              <a:t>30</a:t>
            </a:r>
            <a:r>
              <a:rPr kumimoji="1" lang="ja-JP" altLang="en-US" sz="1100" dirty="0">
                <a:latin typeface="HG丸ｺﾞｼｯｸM-PRO" panose="020F0600000000000000" pitchFamily="50" charset="-128"/>
                <a:ea typeface="HG丸ｺﾞｼｯｸM-PRO" panose="020F0600000000000000" pitchFamily="50" charset="-128"/>
              </a:rPr>
              <a:t>）のサポーター養成講座を開催しました。専門講師を招き、ボランティアや認知症サポーターの対応等について学び、認知症への理解を深めました。新たに７名のサポーターが誕生しました。</a:t>
            </a:r>
          </a:p>
        </p:txBody>
      </p:sp>
      <p:sp>
        <p:nvSpPr>
          <p:cNvPr id="9" name="テキスト ボックス 8">
            <a:extLst>
              <a:ext uri="{FF2B5EF4-FFF2-40B4-BE49-F238E27FC236}">
                <a16:creationId xmlns:a16="http://schemas.microsoft.com/office/drawing/2014/main" id="{EA4FAE7F-E0A9-F91D-96B2-992C9E0628AC}"/>
              </a:ext>
            </a:extLst>
          </p:cNvPr>
          <p:cNvSpPr txBox="1"/>
          <p:nvPr/>
        </p:nvSpPr>
        <p:spPr>
          <a:xfrm>
            <a:off x="158552" y="3949566"/>
            <a:ext cx="3316036" cy="338554"/>
          </a:xfrm>
          <a:prstGeom prst="rect">
            <a:avLst/>
          </a:prstGeom>
          <a:noFill/>
        </p:spPr>
        <p:txBody>
          <a:bodyPr wrap="square" rtlCol="0">
            <a:spAutoFit/>
          </a:bodyPr>
          <a:lstStyle/>
          <a:p>
            <a:pPr algn="ctr"/>
            <a:r>
              <a:rPr kumimoji="1" lang="ja-JP" altLang="en-US" sz="1600" b="1" i="1" dirty="0"/>
              <a:t>生活支援サポーター養成講座</a:t>
            </a:r>
          </a:p>
        </p:txBody>
      </p:sp>
      <p:sp>
        <p:nvSpPr>
          <p:cNvPr id="11" name="テキスト ボックス 10">
            <a:extLst>
              <a:ext uri="{FF2B5EF4-FFF2-40B4-BE49-F238E27FC236}">
                <a16:creationId xmlns:a16="http://schemas.microsoft.com/office/drawing/2014/main" id="{E59881A7-B789-8468-FF22-7C4D2A0D26A8}"/>
              </a:ext>
            </a:extLst>
          </p:cNvPr>
          <p:cNvSpPr txBox="1"/>
          <p:nvPr/>
        </p:nvSpPr>
        <p:spPr>
          <a:xfrm>
            <a:off x="5202196" y="151803"/>
            <a:ext cx="4597366" cy="338554"/>
          </a:xfrm>
          <a:prstGeom prst="rect">
            <a:avLst/>
          </a:prstGeom>
          <a:noFill/>
        </p:spPr>
        <p:txBody>
          <a:bodyPr wrap="square" rtlCol="0">
            <a:spAutoFit/>
          </a:bodyPr>
          <a:lstStyle/>
          <a:p>
            <a:pPr algn="ctr"/>
            <a:r>
              <a:rPr kumimoji="1" lang="ja-JP" altLang="en-US" sz="1600" b="1" i="1" dirty="0"/>
              <a:t>南清水沢在宅福祉 昼食会</a:t>
            </a:r>
            <a:endParaRPr kumimoji="1" lang="en-US" altLang="ja-JP" sz="1600" b="1" i="1" dirty="0"/>
          </a:p>
        </p:txBody>
      </p:sp>
      <p:sp>
        <p:nvSpPr>
          <p:cNvPr id="35" name="四角形: 角を丸くする 34">
            <a:extLst>
              <a:ext uri="{FF2B5EF4-FFF2-40B4-BE49-F238E27FC236}">
                <a16:creationId xmlns:a16="http://schemas.microsoft.com/office/drawing/2014/main" id="{7A25FF51-1919-46E9-B90B-A5821E66D1FA}"/>
              </a:ext>
            </a:extLst>
          </p:cNvPr>
          <p:cNvSpPr/>
          <p:nvPr/>
        </p:nvSpPr>
        <p:spPr>
          <a:xfrm>
            <a:off x="702120" y="1331659"/>
            <a:ext cx="4224726" cy="2217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HG丸ｺﾞｼｯｸM-PRO" panose="020F0600000000000000" pitchFamily="50" charset="-128"/>
                <a:ea typeface="HG丸ｺﾞｼｯｸM-PRO" panose="020F0600000000000000" pitchFamily="50" charset="-128"/>
              </a:rPr>
              <a:t>地域資源をつなぎながら 支えあい活動の推進をしています</a:t>
            </a:r>
          </a:p>
        </p:txBody>
      </p:sp>
      <p:sp>
        <p:nvSpPr>
          <p:cNvPr id="18" name="吹き出し: 角を丸めた四角形 17">
            <a:extLst>
              <a:ext uri="{FF2B5EF4-FFF2-40B4-BE49-F238E27FC236}">
                <a16:creationId xmlns:a16="http://schemas.microsoft.com/office/drawing/2014/main" id="{95A3748F-F1EF-6787-557F-5D1586958368}"/>
              </a:ext>
            </a:extLst>
          </p:cNvPr>
          <p:cNvSpPr/>
          <p:nvPr/>
        </p:nvSpPr>
        <p:spPr>
          <a:xfrm>
            <a:off x="-1275458" y="1390452"/>
            <a:ext cx="1056602" cy="325904"/>
          </a:xfrm>
          <a:prstGeom prst="wedgeRoundRectCallout">
            <a:avLst>
              <a:gd name="adj1" fmla="val 10311"/>
              <a:gd name="adj2" fmla="val 78845"/>
              <a:gd name="adj3" fmla="val 16667"/>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手続き書類を</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一緒に確認</a:t>
            </a:r>
          </a:p>
        </p:txBody>
      </p:sp>
      <p:sp>
        <p:nvSpPr>
          <p:cNvPr id="88" name="吹き出し: 角を丸めた四角形 87">
            <a:extLst>
              <a:ext uri="{FF2B5EF4-FFF2-40B4-BE49-F238E27FC236}">
                <a16:creationId xmlns:a16="http://schemas.microsoft.com/office/drawing/2014/main" id="{8B32BDF6-B9D7-4A2D-ABE7-568DFD97CDF3}"/>
              </a:ext>
            </a:extLst>
          </p:cNvPr>
          <p:cNvSpPr/>
          <p:nvPr/>
        </p:nvSpPr>
        <p:spPr>
          <a:xfrm>
            <a:off x="-1232373" y="4594844"/>
            <a:ext cx="920270" cy="405392"/>
          </a:xfrm>
          <a:prstGeom prst="wedgeRoundRectCallout">
            <a:avLst>
              <a:gd name="adj1" fmla="val -8634"/>
              <a:gd name="adj2" fmla="val -49942"/>
              <a:gd name="adj3" fmla="val 16667"/>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100" dirty="0">
                <a:latin typeface="HG丸ｺﾞｼｯｸM-PRO" panose="020F0600000000000000" pitchFamily="50" charset="-128"/>
                <a:ea typeface="HG丸ｺﾞｼｯｸM-PRO" panose="020F0600000000000000" pitchFamily="50" charset="-128"/>
              </a:rPr>
              <a:t>測定結果を確認中</a:t>
            </a:r>
          </a:p>
        </p:txBody>
      </p:sp>
      <p:sp>
        <p:nvSpPr>
          <p:cNvPr id="107" name="吹き出し: 角を丸めた四角形 106">
            <a:extLst>
              <a:ext uri="{FF2B5EF4-FFF2-40B4-BE49-F238E27FC236}">
                <a16:creationId xmlns:a16="http://schemas.microsoft.com/office/drawing/2014/main" id="{66BBD379-F167-4418-B79B-CF9399F26B7E}"/>
              </a:ext>
            </a:extLst>
          </p:cNvPr>
          <p:cNvSpPr/>
          <p:nvPr/>
        </p:nvSpPr>
        <p:spPr>
          <a:xfrm>
            <a:off x="-1517193" y="3580691"/>
            <a:ext cx="1471817" cy="331108"/>
          </a:xfrm>
          <a:prstGeom prst="wedgeRoundRectCallout">
            <a:avLst>
              <a:gd name="adj1" fmla="val -14900"/>
              <a:gd name="adj2" fmla="val -68218"/>
              <a:gd name="adj3" fmla="val 16667"/>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50" dirty="0">
                <a:latin typeface="HG丸ｺﾞｼｯｸM-PRO" panose="020F0600000000000000" pitchFamily="50" charset="-128"/>
                <a:ea typeface="HG丸ｺﾞｼｯｸM-PRO" panose="020F0600000000000000" pitchFamily="50" charset="-128"/>
              </a:rPr>
              <a:t>前回作成した</a:t>
            </a:r>
            <a:endParaRPr kumimoji="1" lang="en-US" altLang="ja-JP" sz="950" dirty="0">
              <a:latin typeface="HG丸ｺﾞｼｯｸM-PRO" panose="020F0600000000000000" pitchFamily="50" charset="-128"/>
              <a:ea typeface="HG丸ｺﾞｼｯｸM-PRO" panose="020F0600000000000000" pitchFamily="50" charset="-128"/>
            </a:endParaRPr>
          </a:p>
          <a:p>
            <a:pPr algn="ctr"/>
            <a:r>
              <a:rPr kumimoji="1" lang="ja-JP" altLang="en-US" sz="950" dirty="0">
                <a:latin typeface="HG丸ｺﾞｼｯｸM-PRO" panose="020F0600000000000000" pitchFamily="50" charset="-128"/>
                <a:ea typeface="HG丸ｺﾞｼｯｸM-PRO" panose="020F0600000000000000" pitchFamily="50" charset="-128"/>
              </a:rPr>
              <a:t>新聞紙棒を使った体操</a:t>
            </a:r>
          </a:p>
        </p:txBody>
      </p:sp>
      <p:sp>
        <p:nvSpPr>
          <p:cNvPr id="98" name="吹き出し: 角を丸めた四角形 97">
            <a:extLst>
              <a:ext uri="{FF2B5EF4-FFF2-40B4-BE49-F238E27FC236}">
                <a16:creationId xmlns:a16="http://schemas.microsoft.com/office/drawing/2014/main" id="{3890C8C7-0D3C-41D6-A975-CF705334AC8D}"/>
              </a:ext>
            </a:extLst>
          </p:cNvPr>
          <p:cNvSpPr/>
          <p:nvPr/>
        </p:nvSpPr>
        <p:spPr>
          <a:xfrm>
            <a:off x="-1517193" y="5546926"/>
            <a:ext cx="1340494" cy="458415"/>
          </a:xfrm>
          <a:prstGeom prst="wedgeRoundRectCallout">
            <a:avLst>
              <a:gd name="adj1" fmla="val -10955"/>
              <a:gd name="adj2" fmla="val -68332"/>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50" dirty="0">
                <a:latin typeface="HG丸ｺﾞｼｯｸM-PRO" panose="020F0600000000000000" pitchFamily="50" charset="-128"/>
                <a:ea typeface="HG丸ｺﾞｼｯｸM-PRO" panose="020F0600000000000000" pitchFamily="50" charset="-128"/>
              </a:rPr>
              <a:t>みんなで</a:t>
            </a:r>
            <a:endParaRPr kumimoji="1" lang="en-US" altLang="ja-JP" sz="950" dirty="0">
              <a:latin typeface="HG丸ｺﾞｼｯｸM-PRO" panose="020F0600000000000000" pitchFamily="50" charset="-128"/>
              <a:ea typeface="HG丸ｺﾞｼｯｸM-PRO" panose="020F0600000000000000" pitchFamily="50" charset="-128"/>
            </a:endParaRPr>
          </a:p>
          <a:p>
            <a:pPr algn="ctr"/>
            <a:r>
              <a:rPr kumimoji="1" lang="ja-JP" altLang="en-US" sz="950" dirty="0">
                <a:latin typeface="HG丸ｺﾞｼｯｸM-PRO" panose="020F0600000000000000" pitchFamily="50" charset="-128"/>
                <a:ea typeface="HG丸ｺﾞｼｯｸM-PRO" panose="020F0600000000000000" pitchFamily="50" charset="-128"/>
              </a:rPr>
              <a:t>「二人は若い」</a:t>
            </a:r>
            <a:endParaRPr kumimoji="1" lang="en-US" altLang="ja-JP" sz="950" dirty="0">
              <a:latin typeface="HG丸ｺﾞｼｯｸM-PRO" panose="020F0600000000000000" pitchFamily="50" charset="-128"/>
              <a:ea typeface="HG丸ｺﾞｼｯｸM-PRO" panose="020F0600000000000000" pitchFamily="50" charset="-128"/>
            </a:endParaRPr>
          </a:p>
          <a:p>
            <a:pPr algn="ctr"/>
            <a:r>
              <a:rPr kumimoji="1" lang="ja-JP" altLang="en-US" sz="950" dirty="0">
                <a:latin typeface="HG丸ｺﾞｼｯｸM-PRO" panose="020F0600000000000000" pitchFamily="50" charset="-128"/>
                <a:ea typeface="HG丸ｺﾞｼｯｸM-PRO" panose="020F0600000000000000" pitchFamily="50" charset="-128"/>
              </a:rPr>
              <a:t>を唄いながら</a:t>
            </a:r>
            <a:endParaRPr kumimoji="1" lang="en-US" altLang="ja-JP" sz="950" dirty="0">
              <a:latin typeface="HG丸ｺﾞｼｯｸM-PRO" panose="020F0600000000000000" pitchFamily="50" charset="-128"/>
              <a:ea typeface="HG丸ｺﾞｼｯｸM-PRO" panose="020F0600000000000000" pitchFamily="50" charset="-128"/>
            </a:endParaRPr>
          </a:p>
        </p:txBody>
      </p:sp>
      <p:sp>
        <p:nvSpPr>
          <p:cNvPr id="24" name="吹き出し: 角を丸めた四角形 23">
            <a:extLst>
              <a:ext uri="{FF2B5EF4-FFF2-40B4-BE49-F238E27FC236}">
                <a16:creationId xmlns:a16="http://schemas.microsoft.com/office/drawing/2014/main" id="{2E3594F1-E097-434A-F827-AF878EBB1B96}"/>
              </a:ext>
            </a:extLst>
          </p:cNvPr>
          <p:cNvSpPr/>
          <p:nvPr/>
        </p:nvSpPr>
        <p:spPr>
          <a:xfrm>
            <a:off x="-1524622" y="2389925"/>
            <a:ext cx="1056602" cy="325904"/>
          </a:xfrm>
          <a:prstGeom prst="wedgeRoundRectCallout">
            <a:avLst>
              <a:gd name="adj1" fmla="val 19045"/>
              <a:gd name="adj2" fmla="val -57581"/>
              <a:gd name="adj3" fmla="val 16667"/>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昔話に</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花が咲きます</a:t>
            </a:r>
          </a:p>
        </p:txBody>
      </p:sp>
      <p:pic>
        <p:nvPicPr>
          <p:cNvPr id="10" name="図 9">
            <a:extLst>
              <a:ext uri="{FF2B5EF4-FFF2-40B4-BE49-F238E27FC236}">
                <a16:creationId xmlns:a16="http://schemas.microsoft.com/office/drawing/2014/main" id="{3A451364-C56F-1D2B-8ED9-9B1BDEC11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79572">
            <a:off x="97348" y="323615"/>
            <a:ext cx="474931" cy="498417"/>
          </a:xfrm>
          <a:prstGeom prst="rect">
            <a:avLst/>
          </a:prstGeom>
        </p:spPr>
      </p:pic>
      <p:pic>
        <p:nvPicPr>
          <p:cNvPr id="23" name="図 22">
            <a:extLst>
              <a:ext uri="{FF2B5EF4-FFF2-40B4-BE49-F238E27FC236}">
                <a16:creationId xmlns:a16="http://schemas.microsoft.com/office/drawing/2014/main" id="{FF2FA7CE-CC85-D560-FE82-367E2584F7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251" y="39465"/>
            <a:ext cx="1114299" cy="300452"/>
          </a:xfrm>
          <a:prstGeom prst="rect">
            <a:avLst/>
          </a:prstGeom>
        </p:spPr>
      </p:pic>
      <p:pic>
        <p:nvPicPr>
          <p:cNvPr id="29" name="図 28">
            <a:extLst>
              <a:ext uri="{FF2B5EF4-FFF2-40B4-BE49-F238E27FC236}">
                <a16:creationId xmlns:a16="http://schemas.microsoft.com/office/drawing/2014/main" id="{A1B46097-40D0-2531-9C14-ED140D07C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 y="838326"/>
            <a:ext cx="735471" cy="732882"/>
          </a:xfrm>
          <a:prstGeom prst="rect">
            <a:avLst/>
          </a:prstGeom>
        </p:spPr>
      </p:pic>
      <p:sp>
        <p:nvSpPr>
          <p:cNvPr id="7" name="テキスト ボックス 6">
            <a:extLst>
              <a:ext uri="{FF2B5EF4-FFF2-40B4-BE49-F238E27FC236}">
                <a16:creationId xmlns:a16="http://schemas.microsoft.com/office/drawing/2014/main" id="{3D0981A3-24DC-6D5C-69A4-D52A44C1C8F6}"/>
              </a:ext>
            </a:extLst>
          </p:cNvPr>
          <p:cNvSpPr txBox="1"/>
          <p:nvPr/>
        </p:nvSpPr>
        <p:spPr>
          <a:xfrm>
            <a:off x="5165657" y="2256022"/>
            <a:ext cx="4597366" cy="338554"/>
          </a:xfrm>
          <a:prstGeom prst="rect">
            <a:avLst/>
          </a:prstGeom>
          <a:noFill/>
        </p:spPr>
        <p:txBody>
          <a:bodyPr wrap="square" rtlCol="0">
            <a:spAutoFit/>
          </a:bodyPr>
          <a:lstStyle/>
          <a:p>
            <a:pPr algn="ctr"/>
            <a:r>
              <a:rPr kumimoji="1" lang="ja-JP" altLang="en-US" sz="1600" b="1" i="1" dirty="0"/>
              <a:t>ゆう小総合学習　高齢者体験講座</a:t>
            </a:r>
          </a:p>
        </p:txBody>
      </p:sp>
      <p:sp>
        <p:nvSpPr>
          <p:cNvPr id="12" name="四角形: 角を丸くする 11">
            <a:extLst>
              <a:ext uri="{FF2B5EF4-FFF2-40B4-BE49-F238E27FC236}">
                <a16:creationId xmlns:a16="http://schemas.microsoft.com/office/drawing/2014/main" id="{CDAA9D17-214C-9BF0-6A05-D4FC32C9BB46}"/>
              </a:ext>
            </a:extLst>
          </p:cNvPr>
          <p:cNvSpPr/>
          <p:nvPr/>
        </p:nvSpPr>
        <p:spPr>
          <a:xfrm>
            <a:off x="5114648" y="4467194"/>
            <a:ext cx="4688001" cy="2302900"/>
          </a:xfrm>
          <a:prstGeom prst="roundRect">
            <a:avLst>
              <a:gd name="adj" fmla="val 7583"/>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46" dirty="0"/>
          </a:p>
        </p:txBody>
      </p:sp>
      <p:sp>
        <p:nvSpPr>
          <p:cNvPr id="13" name="テキスト ボックス 12">
            <a:extLst>
              <a:ext uri="{FF2B5EF4-FFF2-40B4-BE49-F238E27FC236}">
                <a16:creationId xmlns:a16="http://schemas.microsoft.com/office/drawing/2014/main" id="{9DD9915B-3AF6-AB28-FE6B-029BAB8B1F02}"/>
              </a:ext>
            </a:extLst>
          </p:cNvPr>
          <p:cNvSpPr txBox="1"/>
          <p:nvPr/>
        </p:nvSpPr>
        <p:spPr>
          <a:xfrm>
            <a:off x="5134037" y="4477746"/>
            <a:ext cx="4660607" cy="338554"/>
          </a:xfrm>
          <a:prstGeom prst="rect">
            <a:avLst/>
          </a:prstGeom>
          <a:noFill/>
        </p:spPr>
        <p:txBody>
          <a:bodyPr wrap="square" rtlCol="0">
            <a:spAutoFit/>
          </a:bodyPr>
          <a:lstStyle/>
          <a:p>
            <a:pPr algn="ctr"/>
            <a:r>
              <a:rPr kumimoji="1" lang="ja-JP" altLang="en-US" sz="1600" b="1" i="1" dirty="0"/>
              <a:t>本町末広・鹿の谷 地域サロン「えがお」</a:t>
            </a:r>
          </a:p>
        </p:txBody>
      </p:sp>
      <p:sp>
        <p:nvSpPr>
          <p:cNvPr id="14" name="テキスト ボックス 13">
            <a:extLst>
              <a:ext uri="{FF2B5EF4-FFF2-40B4-BE49-F238E27FC236}">
                <a16:creationId xmlns:a16="http://schemas.microsoft.com/office/drawing/2014/main" id="{65A777B0-B787-C1E7-1104-8E9789CAB79F}"/>
              </a:ext>
            </a:extLst>
          </p:cNvPr>
          <p:cNvSpPr txBox="1"/>
          <p:nvPr/>
        </p:nvSpPr>
        <p:spPr>
          <a:xfrm>
            <a:off x="5123070" y="4755778"/>
            <a:ext cx="4652187" cy="789383"/>
          </a:xfrm>
          <a:prstGeom prst="rect">
            <a:avLst/>
          </a:prstGeom>
          <a:noFill/>
        </p:spPr>
        <p:txBody>
          <a:bodyPr wrap="square" rtlCol="0">
            <a:spAutoFit/>
          </a:bodyPr>
          <a:lstStyle/>
          <a:p>
            <a:pPr>
              <a:lnSpc>
                <a:spcPts val="1350"/>
              </a:lnSpc>
            </a:pPr>
            <a:r>
              <a:rPr kumimoji="1" lang="en-US" altLang="ja-JP" sz="1100" dirty="0">
                <a:latin typeface="HG丸ｺﾞｼｯｸM-PRO" panose="020F0600000000000000" pitchFamily="50" charset="-128"/>
                <a:ea typeface="HG丸ｺﾞｼｯｸM-PRO" panose="020F0600000000000000" pitchFamily="50" charset="-128"/>
              </a:rPr>
              <a:t>11/20</a:t>
            </a:r>
            <a:r>
              <a:rPr kumimoji="1" lang="ja-JP" altLang="en-US" sz="1100" dirty="0">
                <a:latin typeface="HG丸ｺﾞｼｯｸM-PRO" panose="020F0600000000000000" pitchFamily="50" charset="-128"/>
                <a:ea typeface="HG丸ｺﾞｼｯｸM-PRO" panose="020F0600000000000000" pitchFamily="50" charset="-128"/>
              </a:rPr>
              <a:t>㈬ 末広２丁目集会所にて年内最後の地域サロン「えがお」が開催されました。積雪がある中２１名が集まり、ストレッチで身体を温めた後カラーボールを使ったゲームや輪投げなどで盛り上がりました。</a:t>
            </a:r>
            <a:endParaRPr kumimoji="1" lang="en-US" altLang="ja-JP" sz="1100" dirty="0">
              <a:latin typeface="HG丸ｺﾞｼｯｸM-PRO" panose="020F0600000000000000" pitchFamily="50" charset="-128"/>
              <a:ea typeface="HG丸ｺﾞｼｯｸM-PRO" panose="020F0600000000000000" pitchFamily="50" charset="-128"/>
            </a:endParaRPr>
          </a:p>
          <a:p>
            <a:pPr>
              <a:lnSpc>
                <a:spcPts val="1350"/>
              </a:lnSpc>
            </a:pPr>
            <a:r>
              <a:rPr kumimoji="1" lang="ja-JP" altLang="en-US" sz="1100" dirty="0">
                <a:latin typeface="HG丸ｺﾞｼｯｸM-PRO" panose="020F0600000000000000" pitchFamily="50" charset="-128"/>
                <a:ea typeface="HG丸ｺﾞｼｯｸM-PRO" panose="020F0600000000000000" pitchFamily="50" charset="-128"/>
              </a:rPr>
              <a:t>次回は２月５日㈬恵集会所にて開催予定です。</a:t>
            </a:r>
            <a:endParaRPr kumimoji="1" lang="en-US" altLang="ja-JP" sz="1100" dirty="0">
              <a:latin typeface="HG丸ｺﾞｼｯｸM-PRO" panose="020F0600000000000000" pitchFamily="50" charset="-128"/>
              <a:ea typeface="HG丸ｺﾞｼｯｸM-PRO" panose="020F0600000000000000" pitchFamily="50" charset="-128"/>
            </a:endParaRPr>
          </a:p>
        </p:txBody>
      </p:sp>
      <p:pic>
        <p:nvPicPr>
          <p:cNvPr id="20" name="図 19">
            <a:extLst>
              <a:ext uri="{FF2B5EF4-FFF2-40B4-BE49-F238E27FC236}">
                <a16:creationId xmlns:a16="http://schemas.microsoft.com/office/drawing/2014/main" id="{70B192DB-E8F5-EC0A-F9B8-BE5B7CB28DF0}"/>
              </a:ext>
            </a:extLst>
          </p:cNvPr>
          <p:cNvPicPr>
            <a:picLocks noChangeAspect="1"/>
          </p:cNvPicPr>
          <p:nvPr/>
        </p:nvPicPr>
        <p:blipFill>
          <a:blip r:embed="rId6">
            <a:extLst>
              <a:ext uri="{28A0092B-C50C-407E-A947-70E740481C1C}">
                <a14:useLocalDpi xmlns:a14="http://schemas.microsoft.com/office/drawing/2010/main" val="0"/>
              </a:ext>
            </a:extLst>
          </a:blip>
          <a:srcRect l="21381" t="35712" r="18130"/>
          <a:stretch/>
        </p:blipFill>
        <p:spPr>
          <a:xfrm>
            <a:off x="158551" y="5345119"/>
            <a:ext cx="1700893" cy="1355795"/>
          </a:xfrm>
          <a:prstGeom prst="roundRect">
            <a:avLst>
              <a:gd name="adj" fmla="val 8594"/>
            </a:avLst>
          </a:prstGeom>
          <a:solidFill>
            <a:srgbClr val="FFFFFF">
              <a:shade val="85000"/>
            </a:srgbClr>
          </a:solidFill>
          <a:ln>
            <a:noFill/>
          </a:ln>
          <a:effectLst/>
        </p:spPr>
      </p:pic>
      <p:pic>
        <p:nvPicPr>
          <p:cNvPr id="28" name="図 27">
            <a:extLst>
              <a:ext uri="{FF2B5EF4-FFF2-40B4-BE49-F238E27FC236}">
                <a16:creationId xmlns:a16="http://schemas.microsoft.com/office/drawing/2014/main" id="{A804BEFF-DB9B-CC40-93D1-1E5E54EAE53F}"/>
              </a:ext>
            </a:extLst>
          </p:cNvPr>
          <p:cNvPicPr>
            <a:picLocks noChangeAspect="1"/>
          </p:cNvPicPr>
          <p:nvPr/>
        </p:nvPicPr>
        <p:blipFill>
          <a:blip r:embed="rId7">
            <a:extLst>
              <a:ext uri="{28A0092B-C50C-407E-A947-70E740481C1C}">
                <a14:useLocalDpi xmlns:a14="http://schemas.microsoft.com/office/drawing/2010/main" val="0"/>
              </a:ext>
            </a:extLst>
          </a:blip>
          <a:srcRect t="10952" b="22919"/>
          <a:stretch/>
        </p:blipFill>
        <p:spPr>
          <a:xfrm>
            <a:off x="1905282" y="5332947"/>
            <a:ext cx="1537649" cy="1355795"/>
          </a:xfrm>
          <a:prstGeom prst="roundRect">
            <a:avLst>
              <a:gd name="adj" fmla="val 8594"/>
            </a:avLst>
          </a:prstGeom>
          <a:solidFill>
            <a:srgbClr val="FFFFFF">
              <a:shade val="85000"/>
            </a:srgbClr>
          </a:solidFill>
          <a:ln>
            <a:noFill/>
          </a:ln>
          <a:effectLst/>
        </p:spPr>
      </p:pic>
      <p:pic>
        <p:nvPicPr>
          <p:cNvPr id="31" name="図 30">
            <a:extLst>
              <a:ext uri="{FF2B5EF4-FFF2-40B4-BE49-F238E27FC236}">
                <a16:creationId xmlns:a16="http://schemas.microsoft.com/office/drawing/2014/main" id="{6DA55AB7-878D-902E-4D69-C41462F8F592}"/>
              </a:ext>
            </a:extLst>
          </p:cNvPr>
          <p:cNvPicPr>
            <a:picLocks noChangeAspect="1"/>
          </p:cNvPicPr>
          <p:nvPr/>
        </p:nvPicPr>
        <p:blipFill>
          <a:blip r:embed="rId8">
            <a:extLst>
              <a:ext uri="{28A0092B-C50C-407E-A947-70E740481C1C}">
                <a14:useLocalDpi xmlns:a14="http://schemas.microsoft.com/office/drawing/2010/main" val="0"/>
              </a:ext>
            </a:extLst>
          </a:blip>
          <a:srcRect l="-4035" t="5291" r="-2313" b="350"/>
          <a:stretch/>
        </p:blipFill>
        <p:spPr>
          <a:xfrm>
            <a:off x="3451851" y="5048512"/>
            <a:ext cx="1430280" cy="1692058"/>
          </a:xfrm>
          <a:prstGeom prst="roundRect">
            <a:avLst>
              <a:gd name="adj" fmla="val 8594"/>
            </a:avLst>
          </a:prstGeom>
          <a:solidFill>
            <a:srgbClr val="FFFFFF">
              <a:shade val="85000"/>
            </a:srgbClr>
          </a:solidFill>
          <a:ln>
            <a:noFill/>
          </a:ln>
          <a:effectLst/>
        </p:spPr>
      </p:pic>
      <p:pic>
        <p:nvPicPr>
          <p:cNvPr id="26" name="図 25">
            <a:extLst>
              <a:ext uri="{FF2B5EF4-FFF2-40B4-BE49-F238E27FC236}">
                <a16:creationId xmlns:a16="http://schemas.microsoft.com/office/drawing/2014/main" id="{648E46EF-477B-5776-03D5-51CD764F6618}"/>
              </a:ext>
            </a:extLst>
          </p:cNvPr>
          <p:cNvPicPr>
            <a:picLocks noChangeAspect="1"/>
          </p:cNvPicPr>
          <p:nvPr/>
        </p:nvPicPr>
        <p:blipFill>
          <a:blip r:embed="rId9">
            <a:extLst>
              <a:ext uri="{28A0092B-C50C-407E-A947-70E740481C1C}">
                <a14:useLocalDpi xmlns:a14="http://schemas.microsoft.com/office/drawing/2010/main" val="0"/>
              </a:ext>
            </a:extLst>
          </a:blip>
          <a:srcRect t="39826"/>
          <a:stretch/>
        </p:blipFill>
        <p:spPr>
          <a:xfrm>
            <a:off x="3474588" y="3906571"/>
            <a:ext cx="1402337" cy="1125115"/>
          </a:xfrm>
          <a:prstGeom prst="roundRect">
            <a:avLst>
              <a:gd name="adj" fmla="val 8594"/>
            </a:avLst>
          </a:prstGeom>
          <a:solidFill>
            <a:srgbClr val="FFFFFF">
              <a:shade val="85000"/>
            </a:srgbClr>
          </a:solidFill>
          <a:ln>
            <a:noFill/>
          </a:ln>
          <a:effectLst/>
        </p:spPr>
      </p:pic>
      <p:pic>
        <p:nvPicPr>
          <p:cNvPr id="15" name="図 14">
            <a:extLst>
              <a:ext uri="{FF2B5EF4-FFF2-40B4-BE49-F238E27FC236}">
                <a16:creationId xmlns:a16="http://schemas.microsoft.com/office/drawing/2014/main" id="{312236C5-EC0D-C2E5-1BA1-D2F28BFB6F99}"/>
              </a:ext>
            </a:extLst>
          </p:cNvPr>
          <p:cNvPicPr>
            <a:picLocks noChangeAspect="1"/>
          </p:cNvPicPr>
          <p:nvPr/>
        </p:nvPicPr>
        <p:blipFill>
          <a:blip r:embed="rId10">
            <a:extLst>
              <a:ext uri="{28A0092B-C50C-407E-A947-70E740481C1C}">
                <a14:useLocalDpi xmlns:a14="http://schemas.microsoft.com/office/drawing/2010/main" val="0"/>
              </a:ext>
            </a:extLst>
          </a:blip>
          <a:srcRect l="6490" b="8717"/>
          <a:stretch/>
        </p:blipFill>
        <p:spPr>
          <a:xfrm>
            <a:off x="5167479" y="2613366"/>
            <a:ext cx="1280981" cy="1663123"/>
          </a:xfrm>
          <a:prstGeom prst="roundRect">
            <a:avLst>
              <a:gd name="adj" fmla="val 8594"/>
            </a:avLst>
          </a:prstGeom>
          <a:solidFill>
            <a:srgbClr val="FFFFFF">
              <a:shade val="85000"/>
            </a:srgbClr>
          </a:solidFill>
          <a:ln>
            <a:noFill/>
          </a:ln>
          <a:effectLst/>
        </p:spPr>
      </p:pic>
      <p:pic>
        <p:nvPicPr>
          <p:cNvPr id="17" name="図 16">
            <a:extLst>
              <a:ext uri="{FF2B5EF4-FFF2-40B4-BE49-F238E27FC236}">
                <a16:creationId xmlns:a16="http://schemas.microsoft.com/office/drawing/2014/main" id="{41EAEE36-670B-4832-EF9C-DA89C204AD89}"/>
              </a:ext>
            </a:extLst>
          </p:cNvPr>
          <p:cNvPicPr>
            <a:picLocks noChangeAspect="1"/>
          </p:cNvPicPr>
          <p:nvPr/>
        </p:nvPicPr>
        <p:blipFill>
          <a:blip r:embed="rId11">
            <a:extLst>
              <a:ext uri="{28A0092B-C50C-407E-A947-70E740481C1C}">
                <a14:useLocalDpi xmlns:a14="http://schemas.microsoft.com/office/drawing/2010/main" val="0"/>
              </a:ext>
            </a:extLst>
          </a:blip>
          <a:srcRect l="4611" t="11360" r="15847"/>
          <a:stretch/>
        </p:blipFill>
        <p:spPr>
          <a:xfrm>
            <a:off x="8557191" y="2523952"/>
            <a:ext cx="1226433" cy="1817743"/>
          </a:xfrm>
          <a:prstGeom prst="roundRect">
            <a:avLst>
              <a:gd name="adj" fmla="val 8594"/>
            </a:avLst>
          </a:prstGeom>
          <a:solidFill>
            <a:srgbClr val="FFFFFF">
              <a:shade val="85000"/>
            </a:srgbClr>
          </a:solidFill>
          <a:ln>
            <a:noFill/>
          </a:ln>
          <a:effectLst/>
        </p:spPr>
      </p:pic>
      <p:pic>
        <p:nvPicPr>
          <p:cNvPr id="16" name="図 15">
            <a:extLst>
              <a:ext uri="{FF2B5EF4-FFF2-40B4-BE49-F238E27FC236}">
                <a16:creationId xmlns:a16="http://schemas.microsoft.com/office/drawing/2014/main" id="{38A9A8AD-7224-0742-F214-2FE6B8C49112}"/>
              </a:ext>
            </a:extLst>
          </p:cNvPr>
          <p:cNvPicPr>
            <a:picLocks noChangeAspect="1"/>
          </p:cNvPicPr>
          <p:nvPr/>
        </p:nvPicPr>
        <p:blipFill>
          <a:blip r:embed="rId12">
            <a:extLst>
              <a:ext uri="{28A0092B-C50C-407E-A947-70E740481C1C}">
                <a14:useLocalDpi xmlns:a14="http://schemas.microsoft.com/office/drawing/2010/main" val="0"/>
              </a:ext>
            </a:extLst>
          </a:blip>
          <a:srcRect t="11316"/>
          <a:stretch/>
        </p:blipFill>
        <p:spPr>
          <a:xfrm>
            <a:off x="5226185" y="489428"/>
            <a:ext cx="1350121" cy="1592479"/>
          </a:xfrm>
          <a:prstGeom prst="roundRect">
            <a:avLst>
              <a:gd name="adj" fmla="val 8594"/>
            </a:avLst>
          </a:prstGeom>
          <a:solidFill>
            <a:srgbClr val="FFFFFF">
              <a:shade val="85000"/>
            </a:srgbClr>
          </a:solidFill>
          <a:ln>
            <a:noFill/>
          </a:ln>
          <a:effectLst/>
        </p:spPr>
      </p:pic>
      <p:pic>
        <p:nvPicPr>
          <p:cNvPr id="21" name="図 20">
            <a:extLst>
              <a:ext uri="{FF2B5EF4-FFF2-40B4-BE49-F238E27FC236}">
                <a16:creationId xmlns:a16="http://schemas.microsoft.com/office/drawing/2014/main" id="{B260A154-9DA3-3BAE-51F6-D1DF4FFBE95A}"/>
              </a:ext>
            </a:extLst>
          </p:cNvPr>
          <p:cNvPicPr>
            <a:picLocks noChangeAspect="1"/>
          </p:cNvPicPr>
          <p:nvPr/>
        </p:nvPicPr>
        <p:blipFill>
          <a:blip r:embed="rId13">
            <a:extLst>
              <a:ext uri="{28A0092B-C50C-407E-A947-70E740481C1C}">
                <a14:useLocalDpi xmlns:a14="http://schemas.microsoft.com/office/drawing/2010/main" val="0"/>
              </a:ext>
            </a:extLst>
          </a:blip>
          <a:srcRect b="11217"/>
          <a:stretch/>
        </p:blipFill>
        <p:spPr>
          <a:xfrm>
            <a:off x="8447527" y="523077"/>
            <a:ext cx="1310135" cy="1547029"/>
          </a:xfrm>
          <a:prstGeom prst="roundRect">
            <a:avLst>
              <a:gd name="adj" fmla="val 8594"/>
            </a:avLst>
          </a:prstGeom>
          <a:solidFill>
            <a:srgbClr val="FFFFFF">
              <a:shade val="85000"/>
            </a:srgbClr>
          </a:solidFill>
          <a:ln>
            <a:noFill/>
          </a:ln>
          <a:effectLst/>
        </p:spPr>
      </p:pic>
      <p:pic>
        <p:nvPicPr>
          <p:cNvPr id="30" name="図 29">
            <a:extLst>
              <a:ext uri="{FF2B5EF4-FFF2-40B4-BE49-F238E27FC236}">
                <a16:creationId xmlns:a16="http://schemas.microsoft.com/office/drawing/2014/main" id="{2A8EE410-F0B5-0BFD-D272-5E78EF3F3833}"/>
              </a:ext>
            </a:extLst>
          </p:cNvPr>
          <p:cNvPicPr>
            <a:picLocks noChangeAspect="1"/>
          </p:cNvPicPr>
          <p:nvPr/>
        </p:nvPicPr>
        <p:blipFill>
          <a:blip r:embed="rId14">
            <a:extLst>
              <a:ext uri="{28A0092B-C50C-407E-A947-70E740481C1C}">
                <a14:useLocalDpi xmlns:a14="http://schemas.microsoft.com/office/drawing/2010/main" val="0"/>
              </a:ext>
            </a:extLst>
          </a:blip>
          <a:srcRect l="18135" t="28889" r="26750" b="16764"/>
          <a:stretch/>
        </p:blipFill>
        <p:spPr>
          <a:xfrm>
            <a:off x="164030" y="2026636"/>
            <a:ext cx="1193473" cy="1565147"/>
          </a:xfrm>
          <a:prstGeom prst="roundRect">
            <a:avLst>
              <a:gd name="adj" fmla="val 8594"/>
            </a:avLst>
          </a:prstGeom>
          <a:solidFill>
            <a:srgbClr val="FFFFFF">
              <a:shade val="85000"/>
            </a:srgbClr>
          </a:solidFill>
          <a:ln>
            <a:noFill/>
          </a:ln>
          <a:effectLst/>
        </p:spPr>
      </p:pic>
      <p:pic>
        <p:nvPicPr>
          <p:cNvPr id="33" name="図 32">
            <a:extLst>
              <a:ext uri="{FF2B5EF4-FFF2-40B4-BE49-F238E27FC236}">
                <a16:creationId xmlns:a16="http://schemas.microsoft.com/office/drawing/2014/main" id="{45FE15C6-07BB-2BDC-0F35-C63968620FDA}"/>
              </a:ext>
            </a:extLst>
          </p:cNvPr>
          <p:cNvPicPr>
            <a:picLocks noChangeAspect="1"/>
          </p:cNvPicPr>
          <p:nvPr/>
        </p:nvPicPr>
        <p:blipFill>
          <a:blip r:embed="rId15">
            <a:extLst>
              <a:ext uri="{28A0092B-C50C-407E-A947-70E740481C1C}">
                <a14:useLocalDpi xmlns:a14="http://schemas.microsoft.com/office/drawing/2010/main" val="0"/>
              </a:ext>
            </a:extLst>
          </a:blip>
          <a:srcRect l="29386" t="15488" b="1684"/>
          <a:stretch/>
        </p:blipFill>
        <p:spPr>
          <a:xfrm>
            <a:off x="3782371" y="1920188"/>
            <a:ext cx="1127820" cy="1759456"/>
          </a:xfrm>
          <a:prstGeom prst="roundRect">
            <a:avLst>
              <a:gd name="adj" fmla="val 8594"/>
            </a:avLst>
          </a:prstGeom>
          <a:solidFill>
            <a:srgbClr val="FFFFFF">
              <a:shade val="85000"/>
            </a:srgbClr>
          </a:solidFill>
          <a:ln>
            <a:noFill/>
          </a:ln>
          <a:effectLst/>
        </p:spPr>
      </p:pic>
      <p:pic>
        <p:nvPicPr>
          <p:cNvPr id="25" name="図 24">
            <a:extLst>
              <a:ext uri="{FF2B5EF4-FFF2-40B4-BE49-F238E27FC236}">
                <a16:creationId xmlns:a16="http://schemas.microsoft.com/office/drawing/2014/main" id="{8684322C-82F1-CB05-F69A-120A20D87298}"/>
              </a:ext>
            </a:extLst>
          </p:cNvPr>
          <p:cNvPicPr>
            <a:picLocks noChangeAspect="1"/>
          </p:cNvPicPr>
          <p:nvPr/>
        </p:nvPicPr>
        <p:blipFill>
          <a:blip r:embed="rId16">
            <a:extLst>
              <a:ext uri="{28A0092B-C50C-407E-A947-70E740481C1C}">
                <a14:useLocalDpi xmlns:a14="http://schemas.microsoft.com/office/drawing/2010/main" val="0"/>
              </a:ext>
            </a:extLst>
          </a:blip>
          <a:srcRect l="19841" t="6996" r="10127" b="14163"/>
          <a:stretch/>
        </p:blipFill>
        <p:spPr>
          <a:xfrm>
            <a:off x="6333566" y="5662409"/>
            <a:ext cx="1252301" cy="1060023"/>
          </a:xfrm>
          <a:prstGeom prst="roundRect">
            <a:avLst>
              <a:gd name="adj" fmla="val 8594"/>
            </a:avLst>
          </a:prstGeom>
          <a:solidFill>
            <a:srgbClr val="FFFFFF">
              <a:shade val="85000"/>
            </a:srgbClr>
          </a:solidFill>
          <a:ln>
            <a:noFill/>
          </a:ln>
          <a:effectLst/>
        </p:spPr>
      </p:pic>
      <p:pic>
        <p:nvPicPr>
          <p:cNvPr id="32" name="図 31">
            <a:extLst>
              <a:ext uri="{FF2B5EF4-FFF2-40B4-BE49-F238E27FC236}">
                <a16:creationId xmlns:a16="http://schemas.microsoft.com/office/drawing/2014/main" id="{F04F18A8-071F-1100-9EBA-00286735DEAB}"/>
              </a:ext>
            </a:extLst>
          </p:cNvPr>
          <p:cNvPicPr>
            <a:picLocks noChangeAspect="1"/>
          </p:cNvPicPr>
          <p:nvPr/>
        </p:nvPicPr>
        <p:blipFill>
          <a:blip r:embed="rId17">
            <a:extLst>
              <a:ext uri="{28A0092B-C50C-407E-A947-70E740481C1C}">
                <a14:useLocalDpi xmlns:a14="http://schemas.microsoft.com/office/drawing/2010/main" val="0"/>
              </a:ext>
            </a:extLst>
          </a:blip>
          <a:srcRect l="11424" t="12207" r="10593"/>
          <a:stretch/>
        </p:blipFill>
        <p:spPr>
          <a:xfrm>
            <a:off x="5142615" y="5665894"/>
            <a:ext cx="1213335" cy="1027041"/>
          </a:xfrm>
          <a:prstGeom prst="roundRect">
            <a:avLst>
              <a:gd name="adj" fmla="val 8594"/>
            </a:avLst>
          </a:prstGeom>
          <a:solidFill>
            <a:srgbClr val="FFFFFF">
              <a:shade val="85000"/>
            </a:srgbClr>
          </a:solidFill>
          <a:ln>
            <a:noFill/>
          </a:ln>
          <a:effectLst/>
        </p:spPr>
      </p:pic>
      <p:pic>
        <p:nvPicPr>
          <p:cNvPr id="38" name="図 37">
            <a:extLst>
              <a:ext uri="{FF2B5EF4-FFF2-40B4-BE49-F238E27FC236}">
                <a16:creationId xmlns:a16="http://schemas.microsoft.com/office/drawing/2014/main" id="{A2F1330C-7C8D-291C-5692-C1B9F2ABF2D2}"/>
              </a:ext>
            </a:extLst>
          </p:cNvPr>
          <p:cNvPicPr>
            <a:picLocks noChangeAspect="1"/>
          </p:cNvPicPr>
          <p:nvPr/>
        </p:nvPicPr>
        <p:blipFill>
          <a:blip r:embed="rId18">
            <a:extLst>
              <a:ext uri="{28A0092B-C50C-407E-A947-70E740481C1C}">
                <a14:useLocalDpi xmlns:a14="http://schemas.microsoft.com/office/drawing/2010/main" val="0"/>
              </a:ext>
            </a:extLst>
          </a:blip>
          <a:srcRect l="41728" t="15472" r="11417" b="10289"/>
          <a:stretch/>
        </p:blipFill>
        <p:spPr>
          <a:xfrm>
            <a:off x="7555093" y="5555315"/>
            <a:ext cx="975949" cy="1162642"/>
          </a:xfrm>
          <a:prstGeom prst="roundRect">
            <a:avLst>
              <a:gd name="adj" fmla="val 8594"/>
            </a:avLst>
          </a:prstGeom>
          <a:solidFill>
            <a:srgbClr val="FFFFFF">
              <a:shade val="85000"/>
            </a:srgbClr>
          </a:solidFill>
          <a:ln>
            <a:noFill/>
          </a:ln>
          <a:effectLst/>
        </p:spPr>
      </p:pic>
      <p:pic>
        <p:nvPicPr>
          <p:cNvPr id="41" name="図 40">
            <a:extLst>
              <a:ext uri="{FF2B5EF4-FFF2-40B4-BE49-F238E27FC236}">
                <a16:creationId xmlns:a16="http://schemas.microsoft.com/office/drawing/2014/main" id="{30CC4571-7D6D-8D2C-0A48-90A2B9E4FF5E}"/>
              </a:ext>
            </a:extLst>
          </p:cNvPr>
          <p:cNvPicPr>
            <a:picLocks noChangeAspect="1"/>
          </p:cNvPicPr>
          <p:nvPr/>
        </p:nvPicPr>
        <p:blipFill>
          <a:blip r:embed="rId19">
            <a:extLst>
              <a:ext uri="{28A0092B-C50C-407E-A947-70E740481C1C}">
                <a14:useLocalDpi xmlns:a14="http://schemas.microsoft.com/office/drawing/2010/main" val="0"/>
              </a:ext>
            </a:extLst>
          </a:blip>
          <a:srcRect l="13518" t="11812" r="16641" b="37798"/>
          <a:stretch/>
        </p:blipFill>
        <p:spPr>
          <a:xfrm>
            <a:off x="8535186" y="5532127"/>
            <a:ext cx="1240071" cy="118996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92179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3F54BCA8-C578-CF95-DD40-DB1067234808}"/>
              </a:ext>
            </a:extLst>
          </p:cNvPr>
          <p:cNvSpPr/>
          <p:nvPr/>
        </p:nvSpPr>
        <p:spPr>
          <a:xfrm>
            <a:off x="88320" y="4933997"/>
            <a:ext cx="4804617" cy="1818711"/>
          </a:xfrm>
          <a:prstGeom prst="roundRect">
            <a:avLst>
              <a:gd name="adj" fmla="val 11936"/>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7" name="四角形: 角を丸くする 6">
            <a:extLst>
              <a:ext uri="{FF2B5EF4-FFF2-40B4-BE49-F238E27FC236}">
                <a16:creationId xmlns:a16="http://schemas.microsoft.com/office/drawing/2014/main" id="{AF19FA65-CC91-2C85-2676-73FC8D07F7D3}"/>
              </a:ext>
            </a:extLst>
          </p:cNvPr>
          <p:cNvSpPr/>
          <p:nvPr/>
        </p:nvSpPr>
        <p:spPr>
          <a:xfrm>
            <a:off x="59089" y="105292"/>
            <a:ext cx="4804617" cy="1609965"/>
          </a:xfrm>
          <a:prstGeom prst="roundRect">
            <a:avLst>
              <a:gd name="adj" fmla="val 119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2B643C33-0367-422B-8C77-F553E4FB0DBC}"/>
              </a:ext>
            </a:extLst>
          </p:cNvPr>
          <p:cNvSpPr/>
          <p:nvPr/>
        </p:nvSpPr>
        <p:spPr>
          <a:xfrm>
            <a:off x="5042296" y="1815975"/>
            <a:ext cx="4796844" cy="1623511"/>
          </a:xfrm>
          <a:prstGeom prst="roundRect">
            <a:avLst>
              <a:gd name="adj" fmla="val 11936"/>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四角形: 角を丸くする 46">
            <a:extLst>
              <a:ext uri="{FF2B5EF4-FFF2-40B4-BE49-F238E27FC236}">
                <a16:creationId xmlns:a16="http://schemas.microsoft.com/office/drawing/2014/main" id="{A7613F41-D759-46F3-A490-01AF3EF5BFE6}"/>
              </a:ext>
            </a:extLst>
          </p:cNvPr>
          <p:cNvSpPr/>
          <p:nvPr/>
        </p:nvSpPr>
        <p:spPr>
          <a:xfrm>
            <a:off x="5017580" y="3501271"/>
            <a:ext cx="4796844" cy="1609392"/>
          </a:xfrm>
          <a:prstGeom prst="roundRect">
            <a:avLst>
              <a:gd name="adj" fmla="val 119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48" name="四角形: 角を丸くする 47">
            <a:extLst>
              <a:ext uri="{FF2B5EF4-FFF2-40B4-BE49-F238E27FC236}">
                <a16:creationId xmlns:a16="http://schemas.microsoft.com/office/drawing/2014/main" id="{612B4126-B4E7-48BF-BCF7-4BAFAA45E80F}"/>
              </a:ext>
            </a:extLst>
          </p:cNvPr>
          <p:cNvSpPr/>
          <p:nvPr/>
        </p:nvSpPr>
        <p:spPr>
          <a:xfrm>
            <a:off x="51630" y="1798663"/>
            <a:ext cx="4804617" cy="1556237"/>
          </a:xfrm>
          <a:prstGeom prst="roundRect">
            <a:avLst>
              <a:gd name="adj" fmla="val 11936"/>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21" name="四角形: 角を丸くする 120">
            <a:extLst>
              <a:ext uri="{FF2B5EF4-FFF2-40B4-BE49-F238E27FC236}">
                <a16:creationId xmlns:a16="http://schemas.microsoft.com/office/drawing/2014/main" id="{99EE50A6-F1AF-4FF3-B242-AF260F90F1E2}"/>
              </a:ext>
            </a:extLst>
          </p:cNvPr>
          <p:cNvSpPr/>
          <p:nvPr/>
        </p:nvSpPr>
        <p:spPr>
          <a:xfrm>
            <a:off x="107120" y="3429000"/>
            <a:ext cx="4796846" cy="1419587"/>
          </a:xfrm>
          <a:prstGeom prst="roundRect">
            <a:avLst>
              <a:gd name="adj" fmla="val 119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2" name="四角形: 角を丸くする 61">
            <a:extLst>
              <a:ext uri="{FF2B5EF4-FFF2-40B4-BE49-F238E27FC236}">
                <a16:creationId xmlns:a16="http://schemas.microsoft.com/office/drawing/2014/main" id="{A4BAA24E-AA6C-470B-A3B3-59E1D35D36F3}"/>
              </a:ext>
            </a:extLst>
          </p:cNvPr>
          <p:cNvSpPr/>
          <p:nvPr/>
        </p:nvSpPr>
        <p:spPr>
          <a:xfrm>
            <a:off x="5042295" y="105908"/>
            <a:ext cx="4804616" cy="1648282"/>
          </a:xfrm>
          <a:prstGeom prst="roundRect">
            <a:avLst>
              <a:gd name="adj" fmla="val 11936"/>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23" name="楕円 22">
            <a:extLst>
              <a:ext uri="{FF2B5EF4-FFF2-40B4-BE49-F238E27FC236}">
                <a16:creationId xmlns:a16="http://schemas.microsoft.com/office/drawing/2014/main" id="{8FD82397-1AC2-41AC-9FC9-82DF8A7509B9}"/>
              </a:ext>
            </a:extLst>
          </p:cNvPr>
          <p:cNvSpPr/>
          <p:nvPr/>
        </p:nvSpPr>
        <p:spPr>
          <a:xfrm>
            <a:off x="-1105461" y="1858041"/>
            <a:ext cx="1046648" cy="315534"/>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i="1" dirty="0"/>
              <a:t>楓</a:t>
            </a:r>
          </a:p>
        </p:txBody>
      </p:sp>
      <p:sp>
        <p:nvSpPr>
          <p:cNvPr id="80" name="テキスト ボックス 79">
            <a:extLst>
              <a:ext uri="{FF2B5EF4-FFF2-40B4-BE49-F238E27FC236}">
                <a16:creationId xmlns:a16="http://schemas.microsoft.com/office/drawing/2014/main" id="{306F15B3-48B7-4731-AD14-4D9E5D3D9449}"/>
              </a:ext>
            </a:extLst>
          </p:cNvPr>
          <p:cNvSpPr txBox="1"/>
          <p:nvPr/>
        </p:nvSpPr>
        <p:spPr>
          <a:xfrm>
            <a:off x="10132361" y="3026852"/>
            <a:ext cx="853268" cy="338554"/>
          </a:xfrm>
          <a:prstGeom prst="rect">
            <a:avLst/>
          </a:prstGeom>
          <a:noFill/>
        </p:spPr>
        <p:txBody>
          <a:bodyPr wrap="square" rtlCol="0">
            <a:spAutoFit/>
          </a:bodyPr>
          <a:lstStyle/>
          <a:p>
            <a:r>
              <a:rPr kumimoji="1" lang="ja-JP" altLang="en-US" sz="1600" b="1" i="1" dirty="0"/>
              <a:t>沼ノ沢</a:t>
            </a:r>
            <a:endParaRPr kumimoji="1" lang="en-US" altLang="ja-JP" sz="1600" b="1" i="1" dirty="0"/>
          </a:p>
        </p:txBody>
      </p:sp>
      <p:cxnSp>
        <p:nvCxnSpPr>
          <p:cNvPr id="11" name="直線コネクタ 10">
            <a:extLst>
              <a:ext uri="{FF2B5EF4-FFF2-40B4-BE49-F238E27FC236}">
                <a16:creationId xmlns:a16="http://schemas.microsoft.com/office/drawing/2014/main" id="{C74A37E7-1990-4C7F-8380-77257554B004}"/>
              </a:ext>
            </a:extLst>
          </p:cNvPr>
          <p:cNvCxnSpPr>
            <a:cxnSpLocks/>
          </p:cNvCxnSpPr>
          <p:nvPr/>
        </p:nvCxnSpPr>
        <p:spPr>
          <a:xfrm>
            <a:off x="-1221040" y="2729335"/>
            <a:ext cx="826757" cy="0"/>
          </a:xfrm>
          <a:prstGeom prst="line">
            <a:avLst/>
          </a:prstGeom>
          <a:ln>
            <a:solidFill>
              <a:srgbClr val="A63044"/>
            </a:solidFill>
            <a:prstDash val="lgDash"/>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1350C0E0-ED89-457F-A0F2-61469419E1B2}"/>
              </a:ext>
            </a:extLst>
          </p:cNvPr>
          <p:cNvCxnSpPr>
            <a:cxnSpLocks/>
          </p:cNvCxnSpPr>
          <p:nvPr/>
        </p:nvCxnSpPr>
        <p:spPr>
          <a:xfrm flipV="1">
            <a:off x="10252522" y="2402137"/>
            <a:ext cx="967276" cy="21395"/>
          </a:xfrm>
          <a:prstGeom prst="line">
            <a:avLst/>
          </a:prstGeom>
          <a:ln>
            <a:solidFill>
              <a:srgbClr val="A63044"/>
            </a:solidFill>
            <a:prstDash val="lg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A02F18A-31E8-5D13-DE33-F6D2D7EF2002}"/>
              </a:ext>
            </a:extLst>
          </p:cNvPr>
          <p:cNvSpPr txBox="1"/>
          <p:nvPr/>
        </p:nvSpPr>
        <p:spPr>
          <a:xfrm>
            <a:off x="5042295" y="331691"/>
            <a:ext cx="4834119" cy="600164"/>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10/19</a:t>
            </a:r>
            <a:r>
              <a:rPr kumimoji="1" lang="ja-JP" altLang="en-US" sz="1100" dirty="0">
                <a:latin typeface="HG丸ｺﾞｼｯｸM-PRO" panose="020F0600000000000000" pitchFamily="50" charset="-128"/>
                <a:ea typeface="HG丸ｺﾞｼｯｸM-PRO" panose="020F0600000000000000" pitchFamily="50" charset="-128"/>
              </a:rPr>
              <a:t>㈯ ゆうばり小学校にて学習発表会「オレンジフェスティバル」が開催されました。保護者や地域の方々を迎え合唱や合奏、演劇の発表が行われました。　　　　</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25" name="テキスト ボックス 24">
            <a:extLst>
              <a:ext uri="{FF2B5EF4-FFF2-40B4-BE49-F238E27FC236}">
                <a16:creationId xmlns:a16="http://schemas.microsoft.com/office/drawing/2014/main" id="{501D25E5-4691-E60B-2B34-2D034E6E4195}"/>
              </a:ext>
            </a:extLst>
          </p:cNvPr>
          <p:cNvSpPr txBox="1"/>
          <p:nvPr/>
        </p:nvSpPr>
        <p:spPr>
          <a:xfrm>
            <a:off x="106248" y="4946024"/>
            <a:ext cx="4765684" cy="553998"/>
          </a:xfrm>
          <a:prstGeom prst="rect">
            <a:avLst/>
          </a:prstGeom>
          <a:noFill/>
        </p:spPr>
        <p:txBody>
          <a:bodyPr wrap="square" rtlCol="0">
            <a:spAutoFit/>
          </a:bodyPr>
          <a:lstStyle/>
          <a:p>
            <a:pPr algn="ctr"/>
            <a:r>
              <a:rPr kumimoji="1" lang="ja-JP" altLang="en-US" sz="1400" b="1" i="1" dirty="0"/>
              <a:t>夕張高等養護学校 </a:t>
            </a:r>
            <a:endParaRPr kumimoji="1" lang="en-US" altLang="ja-JP" sz="1400" b="1" i="1" dirty="0"/>
          </a:p>
          <a:p>
            <a:pPr algn="ctr"/>
            <a:r>
              <a:rPr kumimoji="1" lang="ja-JP" altLang="en-US" sz="1600" b="1" i="1" dirty="0"/>
              <a:t>道警音楽隊コンサート</a:t>
            </a:r>
          </a:p>
        </p:txBody>
      </p:sp>
      <p:sp>
        <p:nvSpPr>
          <p:cNvPr id="27" name="テキスト ボックス 26">
            <a:extLst>
              <a:ext uri="{FF2B5EF4-FFF2-40B4-BE49-F238E27FC236}">
                <a16:creationId xmlns:a16="http://schemas.microsoft.com/office/drawing/2014/main" id="{C442CB46-8C99-0385-A599-5B27CACFEBB5}"/>
              </a:ext>
            </a:extLst>
          </p:cNvPr>
          <p:cNvSpPr txBox="1"/>
          <p:nvPr/>
        </p:nvSpPr>
        <p:spPr>
          <a:xfrm>
            <a:off x="5050068" y="1829777"/>
            <a:ext cx="4781300" cy="338554"/>
          </a:xfrm>
          <a:prstGeom prst="rect">
            <a:avLst/>
          </a:prstGeom>
          <a:noFill/>
        </p:spPr>
        <p:txBody>
          <a:bodyPr wrap="square" rtlCol="0">
            <a:spAutoFit/>
          </a:bodyPr>
          <a:lstStyle/>
          <a:p>
            <a:pPr algn="ctr"/>
            <a:r>
              <a:rPr kumimoji="1" lang="ja-JP" altLang="en-US" sz="1600" b="1" i="1" dirty="0"/>
              <a:t>市 音楽発表会</a:t>
            </a:r>
          </a:p>
        </p:txBody>
      </p:sp>
      <p:sp>
        <p:nvSpPr>
          <p:cNvPr id="4" name="テキスト ボックス 3">
            <a:extLst>
              <a:ext uri="{FF2B5EF4-FFF2-40B4-BE49-F238E27FC236}">
                <a16:creationId xmlns:a16="http://schemas.microsoft.com/office/drawing/2014/main" id="{976B90B1-C68C-C505-DCE6-60150E713C0B}"/>
              </a:ext>
            </a:extLst>
          </p:cNvPr>
          <p:cNvSpPr txBox="1"/>
          <p:nvPr/>
        </p:nvSpPr>
        <p:spPr>
          <a:xfrm>
            <a:off x="178515" y="125245"/>
            <a:ext cx="4670732" cy="338554"/>
          </a:xfrm>
          <a:prstGeom prst="rect">
            <a:avLst/>
          </a:prstGeom>
          <a:noFill/>
        </p:spPr>
        <p:txBody>
          <a:bodyPr wrap="square" rtlCol="0">
            <a:spAutoFit/>
          </a:bodyPr>
          <a:lstStyle/>
          <a:p>
            <a:pPr algn="ctr"/>
            <a:r>
              <a:rPr kumimoji="1" lang="ja-JP" altLang="en-US" sz="1600" b="1" i="1" dirty="0"/>
              <a:t>介護予防事業  </a:t>
            </a:r>
            <a:r>
              <a:rPr kumimoji="1" lang="ja-JP" altLang="en-US" sz="1500" b="1" i="1" dirty="0"/>
              <a:t>１０月後半～１１月前半</a:t>
            </a:r>
            <a:endParaRPr kumimoji="1" lang="en-US" altLang="ja-JP" sz="1500" b="1" i="1" dirty="0"/>
          </a:p>
        </p:txBody>
      </p:sp>
      <p:sp>
        <p:nvSpPr>
          <p:cNvPr id="6" name="テキスト ボックス 5">
            <a:extLst>
              <a:ext uri="{FF2B5EF4-FFF2-40B4-BE49-F238E27FC236}">
                <a16:creationId xmlns:a16="http://schemas.microsoft.com/office/drawing/2014/main" id="{95CA40EA-1D3B-FFFC-F9E6-2E7B47FA511E}"/>
              </a:ext>
            </a:extLst>
          </p:cNvPr>
          <p:cNvSpPr txBox="1"/>
          <p:nvPr/>
        </p:nvSpPr>
        <p:spPr>
          <a:xfrm>
            <a:off x="164972" y="379036"/>
            <a:ext cx="4811993" cy="261610"/>
          </a:xfrm>
          <a:prstGeom prst="rect">
            <a:avLst/>
          </a:prstGeom>
          <a:noFill/>
        </p:spPr>
        <p:txBody>
          <a:bodyPr wrap="square" rtlCol="0">
            <a:spAutoFit/>
          </a:bodyPr>
          <a:lstStyle/>
          <a:p>
            <a:pPr algn="ctr"/>
            <a:r>
              <a:rPr kumimoji="1" lang="ja-JP" altLang="en-US" sz="1100" dirty="0">
                <a:latin typeface="HG丸ｺﾞｼｯｸM-PRO" panose="020F0600000000000000" pitchFamily="50" charset="-128"/>
                <a:ea typeface="HG丸ｺﾞｼｯｸM-PRO" panose="020F0600000000000000" pitchFamily="50" charset="-128"/>
              </a:rPr>
              <a:t>健康講話や体力測定の結果をもとに体操をおこなっています。</a:t>
            </a:r>
          </a:p>
        </p:txBody>
      </p:sp>
      <p:sp>
        <p:nvSpPr>
          <p:cNvPr id="36" name="テキスト ボックス 35">
            <a:extLst>
              <a:ext uri="{FF2B5EF4-FFF2-40B4-BE49-F238E27FC236}">
                <a16:creationId xmlns:a16="http://schemas.microsoft.com/office/drawing/2014/main" id="{DC766D3F-680E-4AD5-86C6-EE9434FCDE4A}"/>
              </a:ext>
            </a:extLst>
          </p:cNvPr>
          <p:cNvSpPr txBox="1"/>
          <p:nvPr/>
        </p:nvSpPr>
        <p:spPr>
          <a:xfrm>
            <a:off x="88320" y="3454005"/>
            <a:ext cx="4811568" cy="338554"/>
          </a:xfrm>
          <a:prstGeom prst="rect">
            <a:avLst/>
          </a:prstGeom>
          <a:noFill/>
        </p:spPr>
        <p:txBody>
          <a:bodyPr wrap="square" rtlCol="0">
            <a:spAutoFit/>
          </a:bodyPr>
          <a:lstStyle/>
          <a:p>
            <a:pPr algn="ctr"/>
            <a:r>
              <a:rPr kumimoji="1" lang="ja-JP" altLang="en-US" sz="1600" b="1" i="1" dirty="0"/>
              <a:t>「りすた」にて活動中</a:t>
            </a:r>
            <a:endParaRPr kumimoji="1" lang="en-US" altLang="ja-JP" sz="1600" b="1" i="1" dirty="0"/>
          </a:p>
        </p:txBody>
      </p:sp>
      <p:sp>
        <p:nvSpPr>
          <p:cNvPr id="61" name="テキスト ボックス 60">
            <a:extLst>
              <a:ext uri="{FF2B5EF4-FFF2-40B4-BE49-F238E27FC236}">
                <a16:creationId xmlns:a16="http://schemas.microsoft.com/office/drawing/2014/main" id="{5A92E9EB-6E04-41B8-AF9C-C248D9442709}"/>
              </a:ext>
            </a:extLst>
          </p:cNvPr>
          <p:cNvSpPr txBox="1"/>
          <p:nvPr/>
        </p:nvSpPr>
        <p:spPr>
          <a:xfrm>
            <a:off x="1408486" y="5433876"/>
            <a:ext cx="2028253" cy="1327992"/>
          </a:xfrm>
          <a:prstGeom prst="rect">
            <a:avLst/>
          </a:prstGeom>
          <a:noFill/>
        </p:spPr>
        <p:txBody>
          <a:bodyPr wrap="square" rtlCol="0">
            <a:spAutoFit/>
          </a:bodyPr>
          <a:lstStyle/>
          <a:p>
            <a:pPr>
              <a:lnSpc>
                <a:spcPts val="1400"/>
              </a:lnSpc>
            </a:pPr>
            <a:r>
              <a:rPr kumimoji="1" lang="en-US" altLang="ja-JP" sz="1100" dirty="0">
                <a:latin typeface="HG丸ｺﾞｼｯｸM-PRO" panose="020F0600000000000000" pitchFamily="50" charset="-128"/>
                <a:ea typeface="HG丸ｺﾞｼｯｸM-PRO" panose="020F0600000000000000" pitchFamily="50" charset="-128"/>
              </a:rPr>
              <a:t>11/11</a:t>
            </a:r>
            <a:r>
              <a:rPr kumimoji="1" lang="ja-JP" altLang="en-US" sz="1100" dirty="0">
                <a:latin typeface="HG丸ｺﾞｼｯｸM-PRO" panose="020F0600000000000000" pitchFamily="50" charset="-128"/>
                <a:ea typeface="HG丸ｺﾞｼｯｸM-PRO" panose="020F0600000000000000" pitchFamily="50" charset="-128"/>
              </a:rPr>
              <a:t>㈮ 夕張高等養護学校にて道警察の音楽隊によるコンサートが開催されました。大迫力の演奏と事故や詐欺を題材にした寸劇の後、カラーガードによるフラッグ演技を楽しみました。</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8" name="テキスト ボックス 7">
            <a:extLst>
              <a:ext uri="{FF2B5EF4-FFF2-40B4-BE49-F238E27FC236}">
                <a16:creationId xmlns:a16="http://schemas.microsoft.com/office/drawing/2014/main" id="{7DCDD951-A3C6-1EB7-B57F-1201A1903227}"/>
              </a:ext>
            </a:extLst>
          </p:cNvPr>
          <p:cNvSpPr txBox="1"/>
          <p:nvPr/>
        </p:nvSpPr>
        <p:spPr>
          <a:xfrm>
            <a:off x="74632" y="1822727"/>
            <a:ext cx="4823002" cy="338554"/>
          </a:xfrm>
          <a:prstGeom prst="rect">
            <a:avLst/>
          </a:prstGeom>
          <a:noFill/>
        </p:spPr>
        <p:txBody>
          <a:bodyPr wrap="square" rtlCol="0">
            <a:spAutoFit/>
          </a:bodyPr>
          <a:lstStyle/>
          <a:p>
            <a:pPr algn="ctr"/>
            <a:r>
              <a:rPr kumimoji="1" lang="ja-JP" altLang="en-US" sz="1600" b="1" i="1" dirty="0"/>
              <a:t>ゆるリラ講座</a:t>
            </a:r>
            <a:endParaRPr kumimoji="1" lang="en-US" altLang="ja-JP" sz="1600" b="1" i="1" dirty="0"/>
          </a:p>
        </p:txBody>
      </p:sp>
      <p:sp>
        <p:nvSpPr>
          <p:cNvPr id="13" name="テキスト ボックス 12">
            <a:extLst>
              <a:ext uri="{FF2B5EF4-FFF2-40B4-BE49-F238E27FC236}">
                <a16:creationId xmlns:a16="http://schemas.microsoft.com/office/drawing/2014/main" id="{120D0C4E-9D79-B7A3-D835-7BE7B96F0E3F}"/>
              </a:ext>
            </a:extLst>
          </p:cNvPr>
          <p:cNvSpPr txBox="1"/>
          <p:nvPr/>
        </p:nvSpPr>
        <p:spPr>
          <a:xfrm>
            <a:off x="8477192" y="1754190"/>
            <a:ext cx="4771999" cy="338554"/>
          </a:xfrm>
          <a:prstGeom prst="rect">
            <a:avLst/>
          </a:prstGeom>
          <a:noFill/>
        </p:spPr>
        <p:txBody>
          <a:bodyPr wrap="square" rtlCol="0">
            <a:spAutoFit/>
          </a:bodyPr>
          <a:lstStyle/>
          <a:p>
            <a:pPr algn="ctr"/>
            <a:r>
              <a:rPr kumimoji="1" lang="ja-JP" altLang="en-US" sz="1600" b="1" i="1" dirty="0"/>
              <a:t>恵ハマナス会</a:t>
            </a:r>
            <a:endParaRPr kumimoji="1" lang="en-US" altLang="ja-JP" sz="1600" b="1" i="1" dirty="0"/>
          </a:p>
        </p:txBody>
      </p:sp>
      <p:sp>
        <p:nvSpPr>
          <p:cNvPr id="14" name="テキスト ボックス 13">
            <a:extLst>
              <a:ext uri="{FF2B5EF4-FFF2-40B4-BE49-F238E27FC236}">
                <a16:creationId xmlns:a16="http://schemas.microsoft.com/office/drawing/2014/main" id="{17FD55FA-B380-0EF8-A0B7-432965E330B5}"/>
              </a:ext>
            </a:extLst>
          </p:cNvPr>
          <p:cNvSpPr txBox="1"/>
          <p:nvPr/>
        </p:nvSpPr>
        <p:spPr>
          <a:xfrm>
            <a:off x="1366920" y="3692290"/>
            <a:ext cx="1834988" cy="600164"/>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月に１回</a:t>
            </a:r>
            <a:r>
              <a:rPr kumimoji="1" lang="en-US" altLang="ja-JP" sz="1100" dirty="0">
                <a:latin typeface="HG丸ｺﾞｼｯｸM-PRO" panose="020F0600000000000000" pitchFamily="50" charset="-128"/>
                <a:ea typeface="HG丸ｺﾞｼｯｸM-PRO" panose="020F0600000000000000" pitchFamily="50" charset="-128"/>
              </a:rPr>
              <a:t>10</a:t>
            </a:r>
            <a:r>
              <a:rPr kumimoji="1" lang="ja-JP" altLang="en-US" sz="1100" dirty="0">
                <a:latin typeface="HG丸ｺﾞｼｯｸM-PRO" panose="020F0600000000000000" pitchFamily="50" charset="-128"/>
                <a:ea typeface="HG丸ｺﾞｼｯｸM-PRO" panose="020F0600000000000000" pitchFamily="50" charset="-128"/>
              </a:rPr>
              <a:t>時～</a:t>
            </a:r>
            <a:endParaRPr kumimoji="1" lang="en-US" altLang="ja-JP" sz="1100" dirty="0">
              <a:latin typeface="HG丸ｺﾞｼｯｸM-PRO" panose="020F0600000000000000" pitchFamily="50" charset="-128"/>
              <a:ea typeface="HG丸ｺﾞｼｯｸM-PRO" panose="020F0600000000000000" pitchFamily="50" charset="-128"/>
            </a:endParaRPr>
          </a:p>
          <a:p>
            <a:r>
              <a:rPr kumimoji="1" lang="ja-JP" altLang="en-US" sz="1100" dirty="0">
                <a:latin typeface="HG丸ｺﾞｼｯｸM-PRO" panose="020F0600000000000000" pitchFamily="50" charset="-128"/>
                <a:ea typeface="HG丸ｺﾞｼｯｸM-PRO" panose="020F0600000000000000" pitchFamily="50" charset="-128"/>
              </a:rPr>
              <a:t>講師を招き、健康講話や体操を行っています。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64" name="吹き出し: 角を丸めた四角形 63">
            <a:extLst>
              <a:ext uri="{FF2B5EF4-FFF2-40B4-BE49-F238E27FC236}">
                <a16:creationId xmlns:a16="http://schemas.microsoft.com/office/drawing/2014/main" id="{5EDC4221-12A7-4DDC-A4E4-1FBC89C7C564}"/>
              </a:ext>
            </a:extLst>
          </p:cNvPr>
          <p:cNvSpPr/>
          <p:nvPr/>
        </p:nvSpPr>
        <p:spPr>
          <a:xfrm>
            <a:off x="10138768" y="-227498"/>
            <a:ext cx="1020216" cy="500391"/>
          </a:xfrm>
          <a:prstGeom prst="wedgeRoundRectCallout">
            <a:avLst>
              <a:gd name="adj1" fmla="val -26126"/>
              <a:gd name="adj2" fmla="val 59148"/>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声を気張って</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誤飲防止</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トレーニング</a:t>
            </a:r>
          </a:p>
        </p:txBody>
      </p:sp>
      <p:sp>
        <p:nvSpPr>
          <p:cNvPr id="35" name="吹き出し: 角を丸めた四角形 34">
            <a:extLst>
              <a:ext uri="{FF2B5EF4-FFF2-40B4-BE49-F238E27FC236}">
                <a16:creationId xmlns:a16="http://schemas.microsoft.com/office/drawing/2014/main" id="{72869998-6F5D-4043-A8D4-1D5D521934F6}"/>
              </a:ext>
            </a:extLst>
          </p:cNvPr>
          <p:cNvSpPr/>
          <p:nvPr/>
        </p:nvSpPr>
        <p:spPr>
          <a:xfrm>
            <a:off x="10985629" y="2632889"/>
            <a:ext cx="950524" cy="303029"/>
          </a:xfrm>
          <a:prstGeom prst="wedgeRoundRectCallout">
            <a:avLst>
              <a:gd name="adj1" fmla="val -20756"/>
              <a:gd name="adj2" fmla="val -76042"/>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昼食の</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お餅づくり</a:t>
            </a:r>
          </a:p>
        </p:txBody>
      </p:sp>
      <p:sp>
        <p:nvSpPr>
          <p:cNvPr id="56" name="吹き出し: 角を丸めた四角形 55">
            <a:extLst>
              <a:ext uri="{FF2B5EF4-FFF2-40B4-BE49-F238E27FC236}">
                <a16:creationId xmlns:a16="http://schemas.microsoft.com/office/drawing/2014/main" id="{C6F36336-1876-4FD6-AD40-8D50CA576811}"/>
              </a:ext>
            </a:extLst>
          </p:cNvPr>
          <p:cNvSpPr/>
          <p:nvPr/>
        </p:nvSpPr>
        <p:spPr>
          <a:xfrm>
            <a:off x="10419223" y="4771284"/>
            <a:ext cx="997444" cy="213628"/>
          </a:xfrm>
          <a:prstGeom prst="wedgeRoundRectCallout">
            <a:avLst>
              <a:gd name="adj1" fmla="val 16500"/>
              <a:gd name="adj2" fmla="val 70323"/>
              <a:gd name="adj3" fmla="val 16667"/>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林道を散策</a:t>
            </a:r>
            <a:endParaRPr kumimoji="1" lang="en-US" altLang="ja-JP" sz="1000" dirty="0">
              <a:latin typeface="HG丸ｺﾞｼｯｸM-PRO" panose="020F0600000000000000" pitchFamily="50" charset="-128"/>
              <a:ea typeface="HG丸ｺﾞｼｯｸM-PRO" panose="020F0600000000000000" pitchFamily="50" charset="-128"/>
            </a:endParaRPr>
          </a:p>
        </p:txBody>
      </p:sp>
      <p:sp>
        <p:nvSpPr>
          <p:cNvPr id="37" name="吹き出し: 角を丸めた四角形 36">
            <a:extLst>
              <a:ext uri="{FF2B5EF4-FFF2-40B4-BE49-F238E27FC236}">
                <a16:creationId xmlns:a16="http://schemas.microsoft.com/office/drawing/2014/main" id="{4F9CDD18-A016-ACEC-E8DE-6560501DC1EA}"/>
              </a:ext>
            </a:extLst>
          </p:cNvPr>
          <p:cNvSpPr/>
          <p:nvPr/>
        </p:nvSpPr>
        <p:spPr>
          <a:xfrm>
            <a:off x="10353083" y="1142358"/>
            <a:ext cx="1020216" cy="327316"/>
          </a:xfrm>
          <a:prstGeom prst="wedgeRoundRectCallout">
            <a:avLst>
              <a:gd name="adj1" fmla="val -26126"/>
              <a:gd name="adj2" fmla="val 59148"/>
              <a:gd name="adj3" fmla="val 16667"/>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タオルを</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1000" dirty="0">
                <a:latin typeface="HG丸ｺﾞｼｯｸM-PRO" panose="020F0600000000000000" pitchFamily="50" charset="-128"/>
                <a:ea typeface="HG丸ｺﾞｼｯｸM-PRO" panose="020F0600000000000000" pitchFamily="50" charset="-128"/>
              </a:rPr>
              <a:t>使って体操</a:t>
            </a:r>
          </a:p>
        </p:txBody>
      </p:sp>
      <p:sp>
        <p:nvSpPr>
          <p:cNvPr id="15" name="テキスト ボックス 14">
            <a:extLst>
              <a:ext uri="{FF2B5EF4-FFF2-40B4-BE49-F238E27FC236}">
                <a16:creationId xmlns:a16="http://schemas.microsoft.com/office/drawing/2014/main" id="{23A60265-588B-6E5A-10D8-F51737511633}"/>
              </a:ext>
            </a:extLst>
          </p:cNvPr>
          <p:cNvSpPr txBox="1"/>
          <p:nvPr/>
        </p:nvSpPr>
        <p:spPr>
          <a:xfrm>
            <a:off x="74632" y="2052525"/>
            <a:ext cx="4733615" cy="261610"/>
          </a:xfrm>
          <a:prstGeom prst="rect">
            <a:avLst/>
          </a:prstGeom>
          <a:noFill/>
        </p:spPr>
        <p:txBody>
          <a:bodyPr wrap="square" rtlCol="0">
            <a:spAutoFit/>
          </a:bodyPr>
          <a:lstStyle/>
          <a:p>
            <a:pPr algn="ctr"/>
            <a:r>
              <a:rPr kumimoji="1" lang="ja-JP" altLang="en-US" sz="1100" dirty="0">
                <a:latin typeface="HG丸ｺﾞｼｯｸM-PRO" panose="020F0600000000000000" pitchFamily="50" charset="-128"/>
                <a:ea typeface="HG丸ｺﾞｼｯｸM-PRO" panose="020F0600000000000000" pitchFamily="50" charset="-128"/>
              </a:rPr>
              <a:t>各集会所にて毎年２回「ゆるリラ講座」が開催されています。</a:t>
            </a:r>
            <a:endParaRPr kumimoji="1" lang="en-US" altLang="ja-JP" sz="1100" dirty="0">
              <a:latin typeface="HG丸ｺﾞｼｯｸM-PRO" panose="020F0600000000000000" pitchFamily="50" charset="-128"/>
              <a:ea typeface="HG丸ｺﾞｼｯｸM-PRO" panose="020F0600000000000000" pitchFamily="50" charset="-128"/>
            </a:endParaRPr>
          </a:p>
        </p:txBody>
      </p:sp>
      <p:sp>
        <p:nvSpPr>
          <p:cNvPr id="115" name="テキスト ボックス 114">
            <a:extLst>
              <a:ext uri="{FF2B5EF4-FFF2-40B4-BE49-F238E27FC236}">
                <a16:creationId xmlns:a16="http://schemas.microsoft.com/office/drawing/2014/main" id="{D79A3765-5229-45FE-B8A4-0AE2DDD255CD}"/>
              </a:ext>
            </a:extLst>
          </p:cNvPr>
          <p:cNvSpPr txBox="1"/>
          <p:nvPr/>
        </p:nvSpPr>
        <p:spPr>
          <a:xfrm>
            <a:off x="5127272" y="122947"/>
            <a:ext cx="4652882" cy="338554"/>
          </a:xfrm>
          <a:prstGeom prst="rect">
            <a:avLst/>
          </a:prstGeom>
          <a:noFill/>
        </p:spPr>
        <p:txBody>
          <a:bodyPr wrap="square" rtlCol="0">
            <a:spAutoFit/>
          </a:bodyPr>
          <a:lstStyle/>
          <a:p>
            <a:pPr algn="ctr"/>
            <a:r>
              <a:rPr kumimoji="1" lang="ja-JP" altLang="en-US" sz="1600" b="1" i="1" dirty="0"/>
              <a:t>ゆうばり小  オレンジフェスティバル</a:t>
            </a:r>
          </a:p>
        </p:txBody>
      </p:sp>
      <p:sp>
        <p:nvSpPr>
          <p:cNvPr id="17" name="テキスト ボックス 16">
            <a:extLst>
              <a:ext uri="{FF2B5EF4-FFF2-40B4-BE49-F238E27FC236}">
                <a16:creationId xmlns:a16="http://schemas.microsoft.com/office/drawing/2014/main" id="{724308D1-CF0A-616B-8B59-A4F0C6E7B357}"/>
              </a:ext>
            </a:extLst>
          </p:cNvPr>
          <p:cNvSpPr txBox="1"/>
          <p:nvPr/>
        </p:nvSpPr>
        <p:spPr>
          <a:xfrm>
            <a:off x="5023946" y="2051358"/>
            <a:ext cx="4826346" cy="430887"/>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10/26</a:t>
            </a:r>
            <a:r>
              <a:rPr kumimoji="1" lang="ja-JP" altLang="en-US" sz="1100" dirty="0">
                <a:latin typeface="HG丸ｺﾞｼｯｸM-PRO" panose="020F0600000000000000" pitchFamily="50" charset="-128"/>
                <a:ea typeface="HG丸ｺﾞｼｯｸM-PRO" panose="020F0600000000000000" pitchFamily="50" charset="-128"/>
              </a:rPr>
              <a:t>㈯</a:t>
            </a:r>
            <a:r>
              <a:rPr kumimoji="1" lang="en-US" altLang="ja-JP" sz="1100" dirty="0">
                <a:latin typeface="HG丸ｺﾞｼｯｸM-PRO" panose="020F0600000000000000" pitchFamily="50" charset="-128"/>
                <a:ea typeface="HG丸ｺﾞｼｯｸM-PRO" panose="020F0600000000000000" pitchFamily="50" charset="-128"/>
              </a:rPr>
              <a:t> </a:t>
            </a:r>
            <a:r>
              <a:rPr kumimoji="1" lang="ja-JP" altLang="en-US" sz="1100" dirty="0">
                <a:latin typeface="HG丸ｺﾞｼｯｸM-PRO" panose="020F0600000000000000" pitchFamily="50" charset="-128"/>
                <a:ea typeface="HG丸ｺﾞｼｯｸM-PRO" panose="020F0600000000000000" pitchFamily="50" charset="-128"/>
              </a:rPr>
              <a:t>文化スポーツセンターにて、音楽発表会が開催されました。園児・小中学生・高校吹奏楽部や市内各団体のステージ発表を楽しみました。</a:t>
            </a:r>
          </a:p>
        </p:txBody>
      </p:sp>
      <p:sp>
        <p:nvSpPr>
          <p:cNvPr id="96" name="波線 95">
            <a:extLst>
              <a:ext uri="{FF2B5EF4-FFF2-40B4-BE49-F238E27FC236}">
                <a16:creationId xmlns:a16="http://schemas.microsoft.com/office/drawing/2014/main" id="{F0E419EF-9F55-4577-ABB4-24369E0FD812}"/>
              </a:ext>
            </a:extLst>
          </p:cNvPr>
          <p:cNvSpPr/>
          <p:nvPr/>
        </p:nvSpPr>
        <p:spPr>
          <a:xfrm>
            <a:off x="10400654" y="4014547"/>
            <a:ext cx="1471942" cy="468821"/>
          </a:xfrm>
          <a:prstGeom prst="wave">
            <a:avLst/>
          </a:prstGeom>
          <a:ln>
            <a:solidFill>
              <a:srgbClr val="9F7C3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i="1" dirty="0">
                <a:latin typeface="+mn-ea"/>
              </a:rPr>
              <a:t>市音楽発表会</a:t>
            </a:r>
          </a:p>
        </p:txBody>
      </p:sp>
      <p:sp>
        <p:nvSpPr>
          <p:cNvPr id="97" name="波線 96">
            <a:extLst>
              <a:ext uri="{FF2B5EF4-FFF2-40B4-BE49-F238E27FC236}">
                <a16:creationId xmlns:a16="http://schemas.microsoft.com/office/drawing/2014/main" id="{88B185C5-5938-461F-A0D5-9245881D1282}"/>
              </a:ext>
            </a:extLst>
          </p:cNvPr>
          <p:cNvSpPr/>
          <p:nvPr/>
        </p:nvSpPr>
        <p:spPr>
          <a:xfrm>
            <a:off x="10648876" y="5130343"/>
            <a:ext cx="1354204" cy="458243"/>
          </a:xfrm>
          <a:prstGeom prst="wave">
            <a:avLst/>
          </a:prstGeom>
          <a:ln>
            <a:solidFill>
              <a:srgbClr val="9F7C37"/>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b="1" i="1" dirty="0">
                <a:latin typeface="+mn-ea"/>
              </a:rPr>
              <a:t>市民文化祭</a:t>
            </a:r>
          </a:p>
        </p:txBody>
      </p:sp>
      <p:sp>
        <p:nvSpPr>
          <p:cNvPr id="18" name="テキスト ボックス 17">
            <a:extLst>
              <a:ext uri="{FF2B5EF4-FFF2-40B4-BE49-F238E27FC236}">
                <a16:creationId xmlns:a16="http://schemas.microsoft.com/office/drawing/2014/main" id="{D7D46120-B8C9-E5C0-4ED5-82D53CAAFB2B}"/>
              </a:ext>
            </a:extLst>
          </p:cNvPr>
          <p:cNvSpPr txBox="1"/>
          <p:nvPr/>
        </p:nvSpPr>
        <p:spPr>
          <a:xfrm>
            <a:off x="4976965" y="3753852"/>
            <a:ext cx="4878073" cy="430887"/>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11/1</a:t>
            </a:r>
            <a:r>
              <a:rPr kumimoji="1" lang="ja-JP" altLang="en-US" sz="1100" dirty="0">
                <a:latin typeface="HG丸ｺﾞｼｯｸM-PRO" panose="020F0600000000000000" pitchFamily="50" charset="-128"/>
                <a:ea typeface="HG丸ｺﾞｼｯｸM-PRO" panose="020F0600000000000000" pitchFamily="50" charset="-128"/>
              </a:rPr>
              <a:t>㈮～</a:t>
            </a:r>
            <a:r>
              <a:rPr kumimoji="1" lang="en-US" altLang="ja-JP" sz="1100" dirty="0">
                <a:latin typeface="HG丸ｺﾞｼｯｸM-PRO" panose="020F0600000000000000" pitchFamily="50" charset="-128"/>
                <a:ea typeface="HG丸ｺﾞｼｯｸM-PRO" panose="020F0600000000000000" pitchFamily="50" charset="-128"/>
              </a:rPr>
              <a:t>11</a:t>
            </a:r>
            <a:r>
              <a:rPr kumimoji="1" lang="ja-JP" altLang="en-US" sz="1100" dirty="0">
                <a:latin typeface="HG丸ｺﾞｼｯｸM-PRO" panose="020F0600000000000000" pitchFamily="50" charset="-128"/>
                <a:ea typeface="HG丸ｺﾞｼｯｸM-PRO" panose="020F0600000000000000" pitchFamily="50" charset="-128"/>
              </a:rPr>
              <a:t>月</a:t>
            </a:r>
            <a:r>
              <a:rPr kumimoji="1" lang="en-US" altLang="ja-JP" sz="1100" dirty="0">
                <a:latin typeface="HG丸ｺﾞｼｯｸM-PRO" panose="020F0600000000000000" pitchFamily="50" charset="-128"/>
                <a:ea typeface="HG丸ｺﾞｼｯｸM-PRO" panose="020F0600000000000000" pitchFamily="50" charset="-128"/>
              </a:rPr>
              <a:t>10</a:t>
            </a:r>
            <a:r>
              <a:rPr kumimoji="1" lang="ja-JP" altLang="en-US" sz="1100" dirty="0">
                <a:latin typeface="HG丸ｺﾞｼｯｸM-PRO" panose="020F0600000000000000" pitchFamily="50" charset="-128"/>
                <a:ea typeface="HG丸ｺﾞｼｯｸM-PRO" panose="020F0600000000000000" pitchFamily="50" charset="-128"/>
              </a:rPr>
              <a:t>日㈰ りすたにて市民文化祭が開催されました。園児から高齢者まで</a:t>
            </a:r>
            <a:r>
              <a:rPr kumimoji="1" lang="en-US" altLang="ja-JP" sz="1100" dirty="0">
                <a:latin typeface="HG丸ｺﾞｼｯｸM-PRO" panose="020F0600000000000000" pitchFamily="50" charset="-128"/>
                <a:ea typeface="HG丸ｺﾞｼｯｸM-PRO" panose="020F0600000000000000" pitchFamily="50" charset="-128"/>
              </a:rPr>
              <a:t>4</a:t>
            </a:r>
            <a:r>
              <a:rPr kumimoji="1" lang="ja-JP" altLang="en-US" sz="1100" dirty="0">
                <a:latin typeface="HG丸ｺﾞｼｯｸM-PRO" panose="020F0600000000000000" pitchFamily="50" charset="-128"/>
                <a:ea typeface="HG丸ｺﾞｼｯｸM-PRO" panose="020F0600000000000000" pitchFamily="50" charset="-128"/>
              </a:rPr>
              <a:t>５０点の素晴らしい作品が展示され多くの人が訪れました。</a:t>
            </a:r>
            <a:endParaRPr kumimoji="1" lang="en-US" altLang="ja-JP" sz="1200" b="1" dirty="0">
              <a:latin typeface="HG丸ｺﾞｼｯｸM-PRO" panose="020F0600000000000000" pitchFamily="50" charset="-128"/>
              <a:ea typeface="HG丸ｺﾞｼｯｸM-PRO" panose="020F0600000000000000" pitchFamily="50" charset="-128"/>
            </a:endParaRPr>
          </a:p>
        </p:txBody>
      </p:sp>
      <p:sp>
        <p:nvSpPr>
          <p:cNvPr id="12" name="テキスト ボックス 11">
            <a:extLst>
              <a:ext uri="{FF2B5EF4-FFF2-40B4-BE49-F238E27FC236}">
                <a16:creationId xmlns:a16="http://schemas.microsoft.com/office/drawing/2014/main" id="{91920E3A-1098-0982-2092-334975EE60B1}"/>
              </a:ext>
            </a:extLst>
          </p:cNvPr>
          <p:cNvSpPr txBox="1"/>
          <p:nvPr/>
        </p:nvSpPr>
        <p:spPr>
          <a:xfrm>
            <a:off x="5006113" y="3525020"/>
            <a:ext cx="4781300" cy="307776"/>
          </a:xfrm>
          <a:prstGeom prst="rect">
            <a:avLst/>
          </a:prstGeom>
          <a:noFill/>
        </p:spPr>
        <p:txBody>
          <a:bodyPr wrap="square" rtlCol="0">
            <a:spAutoFit/>
          </a:bodyPr>
          <a:lstStyle/>
          <a:p>
            <a:pPr algn="ctr"/>
            <a:r>
              <a:rPr kumimoji="1" lang="ja-JP" altLang="en-US" sz="1600" b="1" i="1" dirty="0"/>
              <a:t>市民文化祭</a:t>
            </a:r>
          </a:p>
        </p:txBody>
      </p:sp>
      <p:sp>
        <p:nvSpPr>
          <p:cNvPr id="20" name="四角形: 角を丸くする 19">
            <a:extLst>
              <a:ext uri="{FF2B5EF4-FFF2-40B4-BE49-F238E27FC236}">
                <a16:creationId xmlns:a16="http://schemas.microsoft.com/office/drawing/2014/main" id="{7107324C-1F3A-FF81-F5A6-E74EA7FD3F23}"/>
              </a:ext>
            </a:extLst>
          </p:cNvPr>
          <p:cNvSpPr/>
          <p:nvPr/>
        </p:nvSpPr>
        <p:spPr>
          <a:xfrm>
            <a:off x="5006113" y="5191476"/>
            <a:ext cx="4796844" cy="1623511"/>
          </a:xfrm>
          <a:prstGeom prst="roundRect">
            <a:avLst>
              <a:gd name="adj" fmla="val 11936"/>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98B46349-C7FD-FAEA-17EA-5583B98AC806}"/>
              </a:ext>
            </a:extLst>
          </p:cNvPr>
          <p:cNvSpPr txBox="1"/>
          <p:nvPr/>
        </p:nvSpPr>
        <p:spPr>
          <a:xfrm>
            <a:off x="5017579" y="5211044"/>
            <a:ext cx="4785378" cy="338554"/>
          </a:xfrm>
          <a:prstGeom prst="rect">
            <a:avLst/>
          </a:prstGeom>
          <a:noFill/>
        </p:spPr>
        <p:txBody>
          <a:bodyPr wrap="square" rtlCol="0">
            <a:spAutoFit/>
          </a:bodyPr>
          <a:lstStyle/>
          <a:p>
            <a:pPr algn="ctr"/>
            <a:r>
              <a:rPr kumimoji="1" lang="ja-JP" altLang="en-US" sz="1600" b="1" i="1" dirty="0"/>
              <a:t>高齢者学級 もも俱楽部</a:t>
            </a:r>
          </a:p>
        </p:txBody>
      </p:sp>
      <p:pic>
        <p:nvPicPr>
          <p:cNvPr id="29" name="図 28">
            <a:extLst>
              <a:ext uri="{FF2B5EF4-FFF2-40B4-BE49-F238E27FC236}">
                <a16:creationId xmlns:a16="http://schemas.microsoft.com/office/drawing/2014/main" id="{30C7089D-0C56-A74F-42E1-BB8054833732}"/>
              </a:ext>
            </a:extLst>
          </p:cNvPr>
          <p:cNvPicPr>
            <a:picLocks noChangeAspect="1"/>
          </p:cNvPicPr>
          <p:nvPr/>
        </p:nvPicPr>
        <p:blipFill>
          <a:blip r:embed="rId3">
            <a:extLst>
              <a:ext uri="{28A0092B-C50C-407E-A947-70E740481C1C}">
                <a14:useLocalDpi xmlns:a14="http://schemas.microsoft.com/office/drawing/2010/main" val="0"/>
              </a:ext>
            </a:extLst>
          </a:blip>
          <a:srcRect t="36432" b="7077"/>
          <a:stretch/>
        </p:blipFill>
        <p:spPr>
          <a:xfrm>
            <a:off x="105771" y="833109"/>
            <a:ext cx="1085868" cy="815843"/>
          </a:xfrm>
          <a:prstGeom prst="roundRect">
            <a:avLst>
              <a:gd name="adj" fmla="val 8594"/>
            </a:avLst>
          </a:prstGeom>
          <a:solidFill>
            <a:srgbClr val="FFFFFF">
              <a:shade val="85000"/>
            </a:srgbClr>
          </a:solidFill>
          <a:ln>
            <a:noFill/>
          </a:ln>
          <a:effectLst/>
        </p:spPr>
      </p:pic>
      <p:pic>
        <p:nvPicPr>
          <p:cNvPr id="31" name="図 30">
            <a:extLst>
              <a:ext uri="{FF2B5EF4-FFF2-40B4-BE49-F238E27FC236}">
                <a16:creationId xmlns:a16="http://schemas.microsoft.com/office/drawing/2014/main" id="{D5F698BB-78CE-043F-E5D0-5E011895AF29}"/>
              </a:ext>
            </a:extLst>
          </p:cNvPr>
          <p:cNvPicPr>
            <a:picLocks noChangeAspect="1"/>
          </p:cNvPicPr>
          <p:nvPr/>
        </p:nvPicPr>
        <p:blipFill>
          <a:blip r:embed="rId4">
            <a:extLst>
              <a:ext uri="{28A0092B-C50C-407E-A947-70E740481C1C}">
                <a14:useLocalDpi xmlns:a14="http://schemas.microsoft.com/office/drawing/2010/main" val="0"/>
              </a:ext>
            </a:extLst>
          </a:blip>
          <a:srcRect t="17246" r="21049"/>
          <a:stretch/>
        </p:blipFill>
        <p:spPr>
          <a:xfrm>
            <a:off x="1258530" y="870609"/>
            <a:ext cx="1035199" cy="815843"/>
          </a:xfrm>
          <a:prstGeom prst="roundRect">
            <a:avLst>
              <a:gd name="adj" fmla="val 8594"/>
            </a:avLst>
          </a:prstGeom>
          <a:solidFill>
            <a:srgbClr val="FFFFFF">
              <a:shade val="85000"/>
            </a:srgbClr>
          </a:solidFill>
          <a:ln>
            <a:noFill/>
          </a:ln>
          <a:effectLst/>
        </p:spPr>
      </p:pic>
      <p:sp>
        <p:nvSpPr>
          <p:cNvPr id="34" name="テキスト ボックス 33">
            <a:extLst>
              <a:ext uri="{FF2B5EF4-FFF2-40B4-BE49-F238E27FC236}">
                <a16:creationId xmlns:a16="http://schemas.microsoft.com/office/drawing/2014/main" id="{AFCAB3C8-CA76-A9D5-3624-25B79674D7E5}"/>
              </a:ext>
            </a:extLst>
          </p:cNvPr>
          <p:cNvSpPr txBox="1"/>
          <p:nvPr/>
        </p:nvSpPr>
        <p:spPr>
          <a:xfrm>
            <a:off x="5010748" y="5461550"/>
            <a:ext cx="4826346" cy="600164"/>
          </a:xfrm>
          <a:prstGeom prst="rect">
            <a:avLst/>
          </a:prstGeom>
          <a:noFill/>
        </p:spPr>
        <p:txBody>
          <a:bodyPr wrap="square" rtlCol="0">
            <a:spAutoFit/>
          </a:bodyPr>
          <a:lstStyle/>
          <a:p>
            <a:r>
              <a:rPr kumimoji="1" lang="en-US" altLang="ja-JP" sz="1100" dirty="0">
                <a:latin typeface="HG丸ｺﾞｼｯｸM-PRO" panose="020F0600000000000000" pitchFamily="50" charset="-128"/>
                <a:ea typeface="HG丸ｺﾞｼｯｸM-PRO" panose="020F0600000000000000" pitchFamily="50" charset="-128"/>
              </a:rPr>
              <a:t>11/6</a:t>
            </a:r>
            <a:r>
              <a:rPr kumimoji="1" lang="ja-JP" altLang="en-US" sz="1100" dirty="0">
                <a:latin typeface="HG丸ｺﾞｼｯｸM-PRO" panose="020F0600000000000000" pitchFamily="50" charset="-128"/>
                <a:ea typeface="HG丸ｺﾞｼｯｸM-PRO" panose="020F0600000000000000" pitchFamily="50" charset="-128"/>
              </a:rPr>
              <a:t>㈬ りすたにて今年度最後の「もも倶楽部」が開催され、活動の振り返りと市民文化祭のワークシートを利用した鑑賞会を行い、最後に講座の修了証の授与がありました。</a:t>
            </a:r>
          </a:p>
        </p:txBody>
      </p:sp>
      <p:pic>
        <p:nvPicPr>
          <p:cNvPr id="40" name="図 39">
            <a:extLst>
              <a:ext uri="{FF2B5EF4-FFF2-40B4-BE49-F238E27FC236}">
                <a16:creationId xmlns:a16="http://schemas.microsoft.com/office/drawing/2014/main" id="{75C55447-ABF6-4602-0D9F-8805D554BB4C}"/>
              </a:ext>
            </a:extLst>
          </p:cNvPr>
          <p:cNvPicPr>
            <a:picLocks noChangeAspect="1"/>
          </p:cNvPicPr>
          <p:nvPr/>
        </p:nvPicPr>
        <p:blipFill>
          <a:blip r:embed="rId5">
            <a:extLst>
              <a:ext uri="{28A0092B-C50C-407E-A947-70E740481C1C}">
                <a14:useLocalDpi xmlns:a14="http://schemas.microsoft.com/office/drawing/2010/main" val="0"/>
              </a:ext>
            </a:extLst>
          </a:blip>
          <a:srcRect t="22676"/>
          <a:stretch/>
        </p:blipFill>
        <p:spPr>
          <a:xfrm>
            <a:off x="5064800" y="6036148"/>
            <a:ext cx="1277250" cy="742578"/>
          </a:xfrm>
          <a:prstGeom prst="roundRect">
            <a:avLst>
              <a:gd name="adj" fmla="val 8594"/>
            </a:avLst>
          </a:prstGeom>
          <a:solidFill>
            <a:srgbClr val="FFFFFF">
              <a:shade val="85000"/>
            </a:srgbClr>
          </a:solidFill>
          <a:ln>
            <a:noFill/>
          </a:ln>
          <a:effectLst/>
        </p:spPr>
      </p:pic>
      <p:pic>
        <p:nvPicPr>
          <p:cNvPr id="42" name="図 41">
            <a:extLst>
              <a:ext uri="{FF2B5EF4-FFF2-40B4-BE49-F238E27FC236}">
                <a16:creationId xmlns:a16="http://schemas.microsoft.com/office/drawing/2014/main" id="{15FA366B-CCEF-89C8-008F-9648ED5CF856}"/>
              </a:ext>
            </a:extLst>
          </p:cNvPr>
          <p:cNvPicPr>
            <a:picLocks noChangeAspect="1"/>
          </p:cNvPicPr>
          <p:nvPr/>
        </p:nvPicPr>
        <p:blipFill>
          <a:blip r:embed="rId6">
            <a:extLst>
              <a:ext uri="{28A0092B-C50C-407E-A947-70E740481C1C}">
                <a14:useLocalDpi xmlns:a14="http://schemas.microsoft.com/office/drawing/2010/main" val="0"/>
              </a:ext>
            </a:extLst>
          </a:blip>
          <a:srcRect l="34676" r="10313"/>
          <a:stretch/>
        </p:blipFill>
        <p:spPr>
          <a:xfrm rot="5400000">
            <a:off x="7523848" y="5685234"/>
            <a:ext cx="925372" cy="1261613"/>
          </a:xfrm>
          <a:prstGeom prst="roundRect">
            <a:avLst>
              <a:gd name="adj" fmla="val 8594"/>
            </a:avLst>
          </a:prstGeom>
          <a:solidFill>
            <a:srgbClr val="FFFFFF">
              <a:shade val="85000"/>
            </a:srgbClr>
          </a:solidFill>
          <a:ln>
            <a:noFill/>
          </a:ln>
          <a:effectLst/>
        </p:spPr>
      </p:pic>
      <p:pic>
        <p:nvPicPr>
          <p:cNvPr id="44" name="図 43">
            <a:extLst>
              <a:ext uri="{FF2B5EF4-FFF2-40B4-BE49-F238E27FC236}">
                <a16:creationId xmlns:a16="http://schemas.microsoft.com/office/drawing/2014/main" id="{65F86630-F878-B73D-D41A-7D19F54A16B6}"/>
              </a:ext>
            </a:extLst>
          </p:cNvPr>
          <p:cNvPicPr>
            <a:picLocks noChangeAspect="1"/>
          </p:cNvPicPr>
          <p:nvPr/>
        </p:nvPicPr>
        <p:blipFill>
          <a:blip r:embed="rId7">
            <a:extLst>
              <a:ext uri="{28A0092B-C50C-407E-A947-70E740481C1C}">
                <a14:useLocalDpi xmlns:a14="http://schemas.microsoft.com/office/drawing/2010/main" val="0"/>
              </a:ext>
            </a:extLst>
          </a:blip>
          <a:srcRect t="21283" r="12816" b="5283"/>
          <a:stretch/>
        </p:blipFill>
        <p:spPr>
          <a:xfrm>
            <a:off x="8848356" y="5843613"/>
            <a:ext cx="826042" cy="925374"/>
          </a:xfrm>
          <a:prstGeom prst="roundRect">
            <a:avLst>
              <a:gd name="adj" fmla="val 8594"/>
            </a:avLst>
          </a:prstGeom>
          <a:solidFill>
            <a:srgbClr val="FFFFFF">
              <a:shade val="85000"/>
            </a:srgbClr>
          </a:solidFill>
          <a:ln>
            <a:noFill/>
          </a:ln>
          <a:effectLst/>
        </p:spPr>
      </p:pic>
      <p:pic>
        <p:nvPicPr>
          <p:cNvPr id="46" name="図 45">
            <a:extLst>
              <a:ext uri="{FF2B5EF4-FFF2-40B4-BE49-F238E27FC236}">
                <a16:creationId xmlns:a16="http://schemas.microsoft.com/office/drawing/2014/main" id="{8C33AB6D-1FE0-B08D-1B37-2A692B81B11E}"/>
              </a:ext>
            </a:extLst>
          </p:cNvPr>
          <p:cNvPicPr>
            <a:picLocks noChangeAspect="1"/>
          </p:cNvPicPr>
          <p:nvPr/>
        </p:nvPicPr>
        <p:blipFill>
          <a:blip r:embed="rId8">
            <a:extLst>
              <a:ext uri="{28A0092B-C50C-407E-A947-70E740481C1C}">
                <a14:useLocalDpi xmlns:a14="http://schemas.microsoft.com/office/drawing/2010/main" val="0"/>
              </a:ext>
            </a:extLst>
          </a:blip>
          <a:srcRect t="13882"/>
          <a:stretch/>
        </p:blipFill>
        <p:spPr>
          <a:xfrm>
            <a:off x="3598475" y="852539"/>
            <a:ext cx="1245295" cy="806338"/>
          </a:xfrm>
          <a:prstGeom prst="roundRect">
            <a:avLst>
              <a:gd name="adj" fmla="val 8594"/>
            </a:avLst>
          </a:prstGeom>
          <a:solidFill>
            <a:srgbClr val="FFFFFF">
              <a:shade val="85000"/>
            </a:srgbClr>
          </a:solidFill>
          <a:ln>
            <a:noFill/>
          </a:ln>
          <a:effectLst/>
        </p:spPr>
      </p:pic>
      <p:pic>
        <p:nvPicPr>
          <p:cNvPr id="50" name="図 49">
            <a:extLst>
              <a:ext uri="{FF2B5EF4-FFF2-40B4-BE49-F238E27FC236}">
                <a16:creationId xmlns:a16="http://schemas.microsoft.com/office/drawing/2014/main" id="{D89F388C-F4D9-35B1-D911-BCBA059826EE}"/>
              </a:ext>
            </a:extLst>
          </p:cNvPr>
          <p:cNvPicPr>
            <a:picLocks noChangeAspect="1"/>
          </p:cNvPicPr>
          <p:nvPr/>
        </p:nvPicPr>
        <p:blipFill>
          <a:blip r:embed="rId9">
            <a:extLst>
              <a:ext uri="{28A0092B-C50C-407E-A947-70E740481C1C}">
                <a14:useLocalDpi xmlns:a14="http://schemas.microsoft.com/office/drawing/2010/main" val="0"/>
              </a:ext>
            </a:extLst>
          </a:blip>
          <a:srcRect l="11844" t="33210" r="9640"/>
          <a:stretch/>
        </p:blipFill>
        <p:spPr>
          <a:xfrm>
            <a:off x="2317827" y="861416"/>
            <a:ext cx="1260712" cy="806338"/>
          </a:xfrm>
          <a:prstGeom prst="roundRect">
            <a:avLst>
              <a:gd name="adj" fmla="val 8594"/>
            </a:avLst>
          </a:prstGeom>
          <a:solidFill>
            <a:srgbClr val="FFFFFF">
              <a:shade val="85000"/>
            </a:srgbClr>
          </a:solidFill>
          <a:ln>
            <a:noFill/>
          </a:ln>
          <a:effectLst/>
        </p:spPr>
      </p:pic>
      <p:sp>
        <p:nvSpPr>
          <p:cNvPr id="9" name="楕円 8">
            <a:extLst>
              <a:ext uri="{FF2B5EF4-FFF2-40B4-BE49-F238E27FC236}">
                <a16:creationId xmlns:a16="http://schemas.microsoft.com/office/drawing/2014/main" id="{0AAAD4DB-E01E-031D-5E71-730F226FAED0}"/>
              </a:ext>
            </a:extLst>
          </p:cNvPr>
          <p:cNvSpPr/>
          <p:nvPr/>
        </p:nvSpPr>
        <p:spPr>
          <a:xfrm>
            <a:off x="3703790" y="682223"/>
            <a:ext cx="1046648" cy="249499"/>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真谷地</a:t>
            </a:r>
          </a:p>
        </p:txBody>
      </p:sp>
      <p:sp>
        <p:nvSpPr>
          <p:cNvPr id="51" name="楕円 50">
            <a:extLst>
              <a:ext uri="{FF2B5EF4-FFF2-40B4-BE49-F238E27FC236}">
                <a16:creationId xmlns:a16="http://schemas.microsoft.com/office/drawing/2014/main" id="{21B15799-0E29-F6A3-5A20-986C948A6A50}"/>
              </a:ext>
            </a:extLst>
          </p:cNvPr>
          <p:cNvSpPr/>
          <p:nvPr/>
        </p:nvSpPr>
        <p:spPr>
          <a:xfrm>
            <a:off x="2446522" y="684067"/>
            <a:ext cx="1046648" cy="249498"/>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沼の沢</a:t>
            </a:r>
          </a:p>
        </p:txBody>
      </p:sp>
      <p:sp>
        <p:nvSpPr>
          <p:cNvPr id="52" name="楕円 51">
            <a:extLst>
              <a:ext uri="{FF2B5EF4-FFF2-40B4-BE49-F238E27FC236}">
                <a16:creationId xmlns:a16="http://schemas.microsoft.com/office/drawing/2014/main" id="{D1049C77-54C1-2BAE-1EC0-E6EFC5A43701}"/>
              </a:ext>
            </a:extLst>
          </p:cNvPr>
          <p:cNvSpPr/>
          <p:nvPr/>
        </p:nvSpPr>
        <p:spPr>
          <a:xfrm>
            <a:off x="1258530" y="670359"/>
            <a:ext cx="1046648" cy="249498"/>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南部</a:t>
            </a:r>
          </a:p>
        </p:txBody>
      </p:sp>
      <p:sp>
        <p:nvSpPr>
          <p:cNvPr id="53" name="楕円 52">
            <a:extLst>
              <a:ext uri="{FF2B5EF4-FFF2-40B4-BE49-F238E27FC236}">
                <a16:creationId xmlns:a16="http://schemas.microsoft.com/office/drawing/2014/main" id="{4A360B23-3EB8-BCA3-C6F9-2387DA714225}"/>
              </a:ext>
            </a:extLst>
          </p:cNvPr>
          <p:cNvSpPr/>
          <p:nvPr/>
        </p:nvSpPr>
        <p:spPr>
          <a:xfrm>
            <a:off x="118550" y="652996"/>
            <a:ext cx="1046648" cy="249498"/>
          </a:xfrm>
          <a:prstGeom prst="ellipse">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紅葉山</a:t>
            </a:r>
          </a:p>
        </p:txBody>
      </p:sp>
      <p:sp>
        <p:nvSpPr>
          <p:cNvPr id="54" name="テキスト ボックス 53">
            <a:extLst>
              <a:ext uri="{FF2B5EF4-FFF2-40B4-BE49-F238E27FC236}">
                <a16:creationId xmlns:a16="http://schemas.microsoft.com/office/drawing/2014/main" id="{2241E975-7CB2-4014-D780-D285C19FA594}"/>
              </a:ext>
            </a:extLst>
          </p:cNvPr>
          <p:cNvSpPr txBox="1"/>
          <p:nvPr/>
        </p:nvSpPr>
        <p:spPr>
          <a:xfrm>
            <a:off x="1408486" y="4248423"/>
            <a:ext cx="1913096" cy="600164"/>
          </a:xfrm>
          <a:prstGeom prst="rect">
            <a:avLst/>
          </a:prstGeom>
          <a:noFill/>
        </p:spPr>
        <p:txBody>
          <a:bodyPr wrap="square" rtlCol="0">
            <a:spAutoFit/>
          </a:bodyPr>
          <a:lstStyle/>
          <a:p>
            <a:r>
              <a:rPr kumimoji="1" lang="ja-JP" altLang="en-US" sz="1100" dirty="0">
                <a:latin typeface="HG丸ｺﾞｼｯｸM-PRO" panose="020F0600000000000000" pitchFamily="50" charset="-128"/>
                <a:ea typeface="HG丸ｺﾞｼｯｸM-PRO" panose="020F0600000000000000" pitchFamily="50" charset="-128"/>
              </a:rPr>
              <a:t>→ 毎週金曜日</a:t>
            </a:r>
            <a:r>
              <a:rPr kumimoji="1" lang="en-US" altLang="ja-JP" sz="1100" dirty="0">
                <a:latin typeface="HG丸ｺﾞｼｯｸM-PRO" panose="020F0600000000000000" pitchFamily="50" charset="-128"/>
                <a:ea typeface="HG丸ｺﾞｼｯｸM-PRO" panose="020F0600000000000000" pitchFamily="50" charset="-128"/>
              </a:rPr>
              <a:t>10:30</a:t>
            </a:r>
            <a:r>
              <a:rPr kumimoji="1" lang="ja-JP" altLang="en-US" sz="1100" dirty="0">
                <a:latin typeface="HG丸ｺﾞｼｯｸM-PRO" panose="020F0600000000000000" pitchFamily="50" charset="-128"/>
                <a:ea typeface="HG丸ｺﾞｼｯｸM-PRO" panose="020F0600000000000000" pitchFamily="50" charset="-128"/>
              </a:rPr>
              <a:t>～色々な種類の体操を取り入れた活動を行っています。</a:t>
            </a:r>
            <a:endParaRPr kumimoji="1" lang="en-US" altLang="ja-JP" sz="1100" dirty="0">
              <a:latin typeface="HG丸ｺﾞｼｯｸM-PRO" panose="020F0600000000000000" pitchFamily="50" charset="-128"/>
              <a:ea typeface="HG丸ｺﾞｼｯｸM-PRO" panose="020F0600000000000000" pitchFamily="50" charset="-128"/>
            </a:endParaRPr>
          </a:p>
        </p:txBody>
      </p:sp>
      <p:pic>
        <p:nvPicPr>
          <p:cNvPr id="57" name="図 56">
            <a:extLst>
              <a:ext uri="{FF2B5EF4-FFF2-40B4-BE49-F238E27FC236}">
                <a16:creationId xmlns:a16="http://schemas.microsoft.com/office/drawing/2014/main" id="{5757CEDD-A0C8-49C8-020F-0EB70DA735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260" y="3892187"/>
            <a:ext cx="1207611" cy="907978"/>
          </a:xfrm>
          <a:prstGeom prst="roundRect">
            <a:avLst>
              <a:gd name="adj" fmla="val 8594"/>
            </a:avLst>
          </a:prstGeom>
          <a:solidFill>
            <a:srgbClr val="FFFFFF">
              <a:shade val="85000"/>
            </a:srgbClr>
          </a:solidFill>
          <a:ln>
            <a:noFill/>
          </a:ln>
          <a:effectLst/>
        </p:spPr>
      </p:pic>
      <p:pic>
        <p:nvPicPr>
          <p:cNvPr id="60" name="図 59">
            <a:extLst>
              <a:ext uri="{FF2B5EF4-FFF2-40B4-BE49-F238E27FC236}">
                <a16:creationId xmlns:a16="http://schemas.microsoft.com/office/drawing/2014/main" id="{378B5016-964F-8803-B812-CD56BF2C2B36}"/>
              </a:ext>
            </a:extLst>
          </p:cNvPr>
          <p:cNvPicPr>
            <a:picLocks noChangeAspect="1"/>
          </p:cNvPicPr>
          <p:nvPr/>
        </p:nvPicPr>
        <p:blipFill>
          <a:blip r:embed="rId11">
            <a:extLst>
              <a:ext uri="{28A0092B-C50C-407E-A947-70E740481C1C}">
                <a14:useLocalDpi xmlns:a14="http://schemas.microsoft.com/office/drawing/2010/main" val="0"/>
              </a:ext>
            </a:extLst>
          </a:blip>
          <a:srcRect t="29277" b="26743"/>
          <a:stretch/>
        </p:blipFill>
        <p:spPr>
          <a:xfrm>
            <a:off x="3287852" y="3926391"/>
            <a:ext cx="1540438" cy="901067"/>
          </a:xfrm>
          <a:prstGeom prst="roundRect">
            <a:avLst>
              <a:gd name="adj" fmla="val 8594"/>
            </a:avLst>
          </a:prstGeom>
          <a:solidFill>
            <a:srgbClr val="FFFFFF">
              <a:shade val="85000"/>
            </a:srgbClr>
          </a:solidFill>
          <a:ln>
            <a:noFill/>
          </a:ln>
          <a:effectLst/>
        </p:spPr>
      </p:pic>
      <p:sp>
        <p:nvSpPr>
          <p:cNvPr id="39" name="吹き出し: 角を丸めた四角形 38">
            <a:extLst>
              <a:ext uri="{FF2B5EF4-FFF2-40B4-BE49-F238E27FC236}">
                <a16:creationId xmlns:a16="http://schemas.microsoft.com/office/drawing/2014/main" id="{6EF935C9-D9C9-47DA-8527-803F0C731A6E}"/>
              </a:ext>
            </a:extLst>
          </p:cNvPr>
          <p:cNvSpPr/>
          <p:nvPr/>
        </p:nvSpPr>
        <p:spPr>
          <a:xfrm>
            <a:off x="6324183" y="6061714"/>
            <a:ext cx="879688" cy="706697"/>
          </a:xfrm>
          <a:prstGeom prst="wedgeRoundRectCallout">
            <a:avLst>
              <a:gd name="adj1" fmla="val -61593"/>
              <a:gd name="adj2" fmla="val -3302"/>
              <a:gd name="adj3" fmla="val 16667"/>
            </a:avLst>
          </a:prstGeom>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a:latin typeface="HG丸ｺﾞｼｯｸM-PRO" panose="020F0600000000000000" pitchFamily="50" charset="-128"/>
                <a:ea typeface="HG丸ｺﾞｼｯｸM-PRO" panose="020F0600000000000000" pitchFamily="50" charset="-128"/>
              </a:rPr>
              <a:t>倶楽部で制作した</a:t>
            </a:r>
            <a:endParaRPr kumimoji="1" lang="en-US" altLang="ja-JP" sz="1000" dirty="0">
              <a:latin typeface="HG丸ｺﾞｼｯｸM-PRO" panose="020F0600000000000000" pitchFamily="50" charset="-128"/>
              <a:ea typeface="HG丸ｺﾞｼｯｸM-PRO" panose="020F0600000000000000" pitchFamily="50" charset="-128"/>
            </a:endParaRPr>
          </a:p>
          <a:p>
            <a:pPr algn="ctr"/>
            <a:r>
              <a:rPr kumimoji="1" lang="ja-JP" altLang="en-US" sz="900" dirty="0">
                <a:latin typeface="HG丸ｺﾞｼｯｸM-PRO" panose="020F0600000000000000" pitchFamily="50" charset="-128"/>
                <a:ea typeface="HG丸ｺﾞｼｯｸM-PRO" panose="020F0600000000000000" pitchFamily="50" charset="-128"/>
              </a:rPr>
              <a:t>作品も展示</a:t>
            </a:r>
            <a:endParaRPr kumimoji="1" lang="en-US" altLang="ja-JP" sz="900" dirty="0">
              <a:latin typeface="HG丸ｺﾞｼｯｸM-PRO" panose="020F0600000000000000" pitchFamily="50" charset="-128"/>
              <a:ea typeface="HG丸ｺﾞｼｯｸM-PRO" panose="020F0600000000000000" pitchFamily="50" charset="-128"/>
            </a:endParaRPr>
          </a:p>
        </p:txBody>
      </p:sp>
      <p:pic>
        <p:nvPicPr>
          <p:cNvPr id="65" name="図 64">
            <a:extLst>
              <a:ext uri="{FF2B5EF4-FFF2-40B4-BE49-F238E27FC236}">
                <a16:creationId xmlns:a16="http://schemas.microsoft.com/office/drawing/2014/main" id="{97FC4628-CD9B-BD36-DD03-EB6C50E4A309}"/>
              </a:ext>
            </a:extLst>
          </p:cNvPr>
          <p:cNvPicPr>
            <a:picLocks noChangeAspect="1"/>
          </p:cNvPicPr>
          <p:nvPr/>
        </p:nvPicPr>
        <p:blipFill>
          <a:blip r:embed="rId12">
            <a:extLst>
              <a:ext uri="{28A0092B-C50C-407E-A947-70E740481C1C}">
                <a14:useLocalDpi xmlns:a14="http://schemas.microsoft.com/office/drawing/2010/main" val="0"/>
              </a:ext>
            </a:extLst>
          </a:blip>
          <a:srcRect t="13365" b="12691"/>
          <a:stretch/>
        </p:blipFill>
        <p:spPr>
          <a:xfrm>
            <a:off x="1697553" y="2446890"/>
            <a:ext cx="1563940" cy="869500"/>
          </a:xfrm>
          <a:prstGeom prst="roundRect">
            <a:avLst>
              <a:gd name="adj" fmla="val 8594"/>
            </a:avLst>
          </a:prstGeom>
          <a:solidFill>
            <a:srgbClr val="FFFFFF">
              <a:shade val="85000"/>
            </a:srgbClr>
          </a:solidFill>
          <a:ln>
            <a:noFill/>
          </a:ln>
          <a:effectLst/>
        </p:spPr>
      </p:pic>
      <p:sp>
        <p:nvSpPr>
          <p:cNvPr id="66" name="楕円 65">
            <a:extLst>
              <a:ext uri="{FF2B5EF4-FFF2-40B4-BE49-F238E27FC236}">
                <a16:creationId xmlns:a16="http://schemas.microsoft.com/office/drawing/2014/main" id="{891B3A10-41C3-EEAC-2FB2-B5BCB2346DD0}"/>
              </a:ext>
            </a:extLst>
          </p:cNvPr>
          <p:cNvSpPr/>
          <p:nvPr/>
        </p:nvSpPr>
        <p:spPr>
          <a:xfrm>
            <a:off x="1982219" y="2311498"/>
            <a:ext cx="1046648" cy="24949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真谷地</a:t>
            </a:r>
          </a:p>
        </p:txBody>
      </p:sp>
      <p:sp>
        <p:nvSpPr>
          <p:cNvPr id="5" name="スクロール: 横 4">
            <a:extLst>
              <a:ext uri="{FF2B5EF4-FFF2-40B4-BE49-F238E27FC236}">
                <a16:creationId xmlns:a16="http://schemas.microsoft.com/office/drawing/2014/main" id="{E565D7F9-C6E4-45C3-B828-AA8BE7DB05AE}"/>
              </a:ext>
            </a:extLst>
          </p:cNvPr>
          <p:cNvSpPr/>
          <p:nvPr/>
        </p:nvSpPr>
        <p:spPr>
          <a:xfrm>
            <a:off x="3619338" y="3519713"/>
            <a:ext cx="1185340" cy="468278"/>
          </a:xfrm>
          <a:prstGeom prst="horizontalScroll">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latin typeface="HG丸ｺﾞｼｯｸM-PRO" panose="020F0600000000000000" pitchFamily="50" charset="-128"/>
                <a:ea typeface="HG丸ｺﾞｼｯｸM-PRO" panose="020F0600000000000000" pitchFamily="50" charset="-128"/>
              </a:rPr>
              <a:t>転ばぬ先の</a:t>
            </a:r>
            <a:endParaRPr kumimoji="1" lang="en-US" altLang="ja-JP" sz="1100" b="1" dirty="0">
              <a:latin typeface="HG丸ｺﾞｼｯｸM-PRO" panose="020F0600000000000000" pitchFamily="50" charset="-128"/>
              <a:ea typeface="HG丸ｺﾞｼｯｸM-PRO" panose="020F0600000000000000" pitchFamily="50" charset="-128"/>
            </a:endParaRPr>
          </a:p>
          <a:p>
            <a:pPr algn="ctr"/>
            <a:r>
              <a:rPr kumimoji="1" lang="ja-JP" altLang="en-US" sz="1100" b="1" dirty="0">
                <a:latin typeface="HG丸ｺﾞｼｯｸM-PRO" panose="020F0600000000000000" pitchFamily="50" charset="-128"/>
                <a:ea typeface="HG丸ｺﾞｼｯｸM-PRO" panose="020F0600000000000000" pitchFamily="50" charset="-128"/>
              </a:rPr>
              <a:t>体操クラブ</a:t>
            </a:r>
          </a:p>
        </p:txBody>
      </p:sp>
      <p:sp>
        <p:nvSpPr>
          <p:cNvPr id="2" name="スクロール: 横 1">
            <a:extLst>
              <a:ext uri="{FF2B5EF4-FFF2-40B4-BE49-F238E27FC236}">
                <a16:creationId xmlns:a16="http://schemas.microsoft.com/office/drawing/2014/main" id="{469724F4-6314-4F53-92CD-3F1A5C087E0C}"/>
              </a:ext>
            </a:extLst>
          </p:cNvPr>
          <p:cNvSpPr/>
          <p:nvPr/>
        </p:nvSpPr>
        <p:spPr>
          <a:xfrm>
            <a:off x="201404" y="3554032"/>
            <a:ext cx="1124901" cy="372359"/>
          </a:xfrm>
          <a:prstGeom prst="horizontalScroll">
            <a:avLst/>
          </a:prstGeom>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latin typeface="HG丸ｺﾞｼｯｸM-PRO" panose="020F0600000000000000" pitchFamily="50" charset="-128"/>
                <a:ea typeface="HG丸ｺﾞｼｯｸM-PRO" panose="020F0600000000000000" pitchFamily="50" charset="-128"/>
              </a:rPr>
              <a:t>ひまわりの会</a:t>
            </a:r>
          </a:p>
        </p:txBody>
      </p:sp>
      <p:pic>
        <p:nvPicPr>
          <p:cNvPr id="71" name="図 70">
            <a:extLst>
              <a:ext uri="{FF2B5EF4-FFF2-40B4-BE49-F238E27FC236}">
                <a16:creationId xmlns:a16="http://schemas.microsoft.com/office/drawing/2014/main" id="{7BC7D7A0-19A1-1AFA-4D84-C472075A02E0}"/>
              </a:ext>
            </a:extLst>
          </p:cNvPr>
          <p:cNvPicPr>
            <a:picLocks noChangeAspect="1"/>
          </p:cNvPicPr>
          <p:nvPr/>
        </p:nvPicPr>
        <p:blipFill>
          <a:blip r:embed="rId13">
            <a:extLst>
              <a:ext uri="{28A0092B-C50C-407E-A947-70E740481C1C}">
                <a14:useLocalDpi xmlns:a14="http://schemas.microsoft.com/office/drawing/2010/main" val="0"/>
              </a:ext>
            </a:extLst>
          </a:blip>
          <a:srcRect l="-3247" t="16665" r="3247" b="786"/>
          <a:stretch/>
        </p:blipFill>
        <p:spPr>
          <a:xfrm>
            <a:off x="6916241" y="774547"/>
            <a:ext cx="1490111" cy="924868"/>
          </a:xfrm>
          <a:prstGeom prst="roundRect">
            <a:avLst>
              <a:gd name="adj" fmla="val 8594"/>
            </a:avLst>
          </a:prstGeom>
          <a:solidFill>
            <a:srgbClr val="FFFFFF">
              <a:shade val="85000"/>
            </a:srgbClr>
          </a:solidFill>
          <a:ln>
            <a:noFill/>
          </a:ln>
          <a:effectLst/>
        </p:spPr>
      </p:pic>
      <p:pic>
        <p:nvPicPr>
          <p:cNvPr id="73" name="図 72">
            <a:extLst>
              <a:ext uri="{FF2B5EF4-FFF2-40B4-BE49-F238E27FC236}">
                <a16:creationId xmlns:a16="http://schemas.microsoft.com/office/drawing/2014/main" id="{9AD3C747-9A6F-4E38-EFB4-21D92E085EDC}"/>
              </a:ext>
            </a:extLst>
          </p:cNvPr>
          <p:cNvPicPr>
            <a:picLocks noChangeAspect="1"/>
          </p:cNvPicPr>
          <p:nvPr/>
        </p:nvPicPr>
        <p:blipFill>
          <a:blip r:embed="rId14">
            <a:extLst>
              <a:ext uri="{28A0092B-C50C-407E-A947-70E740481C1C}">
                <a14:useLocalDpi xmlns:a14="http://schemas.microsoft.com/office/drawing/2010/main" val="0"/>
              </a:ext>
            </a:extLst>
          </a:blip>
          <a:srcRect l="5371" t="13444" b="7117"/>
          <a:stretch/>
        </p:blipFill>
        <p:spPr>
          <a:xfrm>
            <a:off x="5153213" y="902457"/>
            <a:ext cx="1711633" cy="809515"/>
          </a:xfrm>
          <a:prstGeom prst="roundRect">
            <a:avLst>
              <a:gd name="adj" fmla="val 8594"/>
            </a:avLst>
          </a:prstGeom>
          <a:solidFill>
            <a:srgbClr val="FFFFFF">
              <a:shade val="85000"/>
            </a:srgbClr>
          </a:solidFill>
          <a:ln>
            <a:noFill/>
          </a:ln>
          <a:effectLst/>
        </p:spPr>
      </p:pic>
      <p:pic>
        <p:nvPicPr>
          <p:cNvPr id="76" name="図 75">
            <a:extLst>
              <a:ext uri="{FF2B5EF4-FFF2-40B4-BE49-F238E27FC236}">
                <a16:creationId xmlns:a16="http://schemas.microsoft.com/office/drawing/2014/main" id="{EED1D4A5-84EB-3CB5-086D-36ACCEE60A46}"/>
              </a:ext>
            </a:extLst>
          </p:cNvPr>
          <p:cNvPicPr>
            <a:picLocks noChangeAspect="1"/>
          </p:cNvPicPr>
          <p:nvPr/>
        </p:nvPicPr>
        <p:blipFill>
          <a:blip r:embed="rId15">
            <a:extLst>
              <a:ext uri="{28A0092B-C50C-407E-A947-70E740481C1C}">
                <a14:useLocalDpi xmlns:a14="http://schemas.microsoft.com/office/drawing/2010/main" val="0"/>
              </a:ext>
            </a:extLst>
          </a:blip>
          <a:srcRect t="31433" b="8939"/>
          <a:stretch/>
        </p:blipFill>
        <p:spPr>
          <a:xfrm>
            <a:off x="8526432" y="720274"/>
            <a:ext cx="1253722" cy="994262"/>
          </a:xfrm>
          <a:prstGeom prst="roundRect">
            <a:avLst>
              <a:gd name="adj" fmla="val 8594"/>
            </a:avLst>
          </a:prstGeom>
          <a:solidFill>
            <a:srgbClr val="FFFFFF">
              <a:shade val="85000"/>
            </a:srgbClr>
          </a:solidFill>
          <a:ln>
            <a:noFill/>
          </a:ln>
          <a:effectLst/>
        </p:spPr>
      </p:pic>
      <p:pic>
        <p:nvPicPr>
          <p:cNvPr id="82" name="図 81">
            <a:extLst>
              <a:ext uri="{FF2B5EF4-FFF2-40B4-BE49-F238E27FC236}">
                <a16:creationId xmlns:a16="http://schemas.microsoft.com/office/drawing/2014/main" id="{87F56603-93BD-BF35-5440-B50E3548061E}"/>
              </a:ext>
            </a:extLst>
          </p:cNvPr>
          <p:cNvPicPr>
            <a:picLocks noChangeAspect="1"/>
          </p:cNvPicPr>
          <p:nvPr/>
        </p:nvPicPr>
        <p:blipFill>
          <a:blip r:embed="rId16">
            <a:extLst>
              <a:ext uri="{28A0092B-C50C-407E-A947-70E740481C1C}">
                <a14:useLocalDpi xmlns:a14="http://schemas.microsoft.com/office/drawing/2010/main" val="0"/>
              </a:ext>
            </a:extLst>
          </a:blip>
          <a:srcRect t="15044"/>
          <a:stretch/>
        </p:blipFill>
        <p:spPr>
          <a:xfrm>
            <a:off x="5109151" y="2459745"/>
            <a:ext cx="1520004" cy="970925"/>
          </a:xfrm>
          <a:prstGeom prst="roundRect">
            <a:avLst>
              <a:gd name="adj" fmla="val 8594"/>
            </a:avLst>
          </a:prstGeom>
          <a:solidFill>
            <a:srgbClr val="FFFFFF">
              <a:shade val="85000"/>
            </a:srgbClr>
          </a:solidFill>
          <a:ln>
            <a:noFill/>
          </a:ln>
          <a:effectLst/>
        </p:spPr>
      </p:pic>
      <p:pic>
        <p:nvPicPr>
          <p:cNvPr id="84" name="図 83">
            <a:extLst>
              <a:ext uri="{FF2B5EF4-FFF2-40B4-BE49-F238E27FC236}">
                <a16:creationId xmlns:a16="http://schemas.microsoft.com/office/drawing/2014/main" id="{C9A2BE86-A12F-92E5-2627-0F7F3B8A40A6}"/>
              </a:ext>
            </a:extLst>
          </p:cNvPr>
          <p:cNvPicPr>
            <a:picLocks noChangeAspect="1"/>
          </p:cNvPicPr>
          <p:nvPr/>
        </p:nvPicPr>
        <p:blipFill>
          <a:blip r:embed="rId17">
            <a:extLst>
              <a:ext uri="{28A0092B-C50C-407E-A947-70E740481C1C}">
                <a14:useLocalDpi xmlns:a14="http://schemas.microsoft.com/office/drawing/2010/main" val="0"/>
              </a:ext>
            </a:extLst>
          </a:blip>
          <a:srcRect t="41543" r="14148" b="18789"/>
          <a:stretch/>
        </p:blipFill>
        <p:spPr>
          <a:xfrm>
            <a:off x="6645324" y="2465499"/>
            <a:ext cx="1563123" cy="960576"/>
          </a:xfrm>
          <a:prstGeom prst="roundRect">
            <a:avLst>
              <a:gd name="adj" fmla="val 8594"/>
            </a:avLst>
          </a:prstGeom>
          <a:solidFill>
            <a:srgbClr val="FFFFFF">
              <a:shade val="85000"/>
            </a:srgbClr>
          </a:solidFill>
          <a:ln>
            <a:noFill/>
          </a:ln>
          <a:effectLst/>
        </p:spPr>
      </p:pic>
      <p:pic>
        <p:nvPicPr>
          <p:cNvPr id="86" name="図 85">
            <a:extLst>
              <a:ext uri="{FF2B5EF4-FFF2-40B4-BE49-F238E27FC236}">
                <a16:creationId xmlns:a16="http://schemas.microsoft.com/office/drawing/2014/main" id="{8A94F5D4-1E94-914D-9F17-D2A7B7F89917}"/>
              </a:ext>
            </a:extLst>
          </p:cNvPr>
          <p:cNvPicPr>
            <a:picLocks noChangeAspect="1"/>
          </p:cNvPicPr>
          <p:nvPr/>
        </p:nvPicPr>
        <p:blipFill>
          <a:blip r:embed="rId18">
            <a:extLst>
              <a:ext uri="{28A0092B-C50C-407E-A947-70E740481C1C}">
                <a14:useLocalDpi xmlns:a14="http://schemas.microsoft.com/office/drawing/2010/main" val="0"/>
              </a:ext>
            </a:extLst>
          </a:blip>
          <a:srcRect t="36797" b="24356"/>
          <a:stretch/>
        </p:blipFill>
        <p:spPr>
          <a:xfrm>
            <a:off x="8248609" y="2614266"/>
            <a:ext cx="1550368" cy="801032"/>
          </a:xfrm>
          <a:prstGeom prst="roundRect">
            <a:avLst>
              <a:gd name="adj" fmla="val 8594"/>
            </a:avLst>
          </a:prstGeom>
          <a:solidFill>
            <a:srgbClr val="FFFFFF">
              <a:shade val="85000"/>
            </a:srgbClr>
          </a:solidFill>
          <a:ln>
            <a:noFill/>
          </a:ln>
          <a:effectLst/>
        </p:spPr>
      </p:pic>
      <p:sp>
        <p:nvSpPr>
          <p:cNvPr id="22" name="吹き出し: 角を丸めた四角形 21">
            <a:extLst>
              <a:ext uri="{FF2B5EF4-FFF2-40B4-BE49-F238E27FC236}">
                <a16:creationId xmlns:a16="http://schemas.microsoft.com/office/drawing/2014/main" id="{DE7F7E9D-3E44-D75D-53C2-732A4B8BC878}"/>
              </a:ext>
            </a:extLst>
          </p:cNvPr>
          <p:cNvSpPr/>
          <p:nvPr/>
        </p:nvSpPr>
        <p:spPr>
          <a:xfrm>
            <a:off x="6737589" y="2462159"/>
            <a:ext cx="1432248" cy="304213"/>
          </a:xfrm>
          <a:prstGeom prst="wedgeRoundRectCallout">
            <a:avLst>
              <a:gd name="adj1" fmla="val 21730"/>
              <a:gd name="adj2" fmla="val 73381"/>
              <a:gd name="adj3" fmla="val 16667"/>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a:latin typeface="HG丸ｺﾞｼｯｸM-PRO" panose="020F0600000000000000" pitchFamily="50" charset="-128"/>
                <a:ea typeface="HG丸ｺﾞｼｯｸM-PRO" panose="020F0600000000000000" pitchFamily="50" charset="-128"/>
              </a:rPr>
              <a:t>特別ゲスト</a:t>
            </a:r>
            <a:endParaRPr kumimoji="1" lang="en-US" altLang="ja-JP" sz="900" dirty="0">
              <a:latin typeface="HG丸ｺﾞｼｯｸM-PRO" panose="020F0600000000000000" pitchFamily="50" charset="-128"/>
              <a:ea typeface="HG丸ｺﾞｼｯｸM-PRO" panose="020F0600000000000000" pitchFamily="50" charset="-128"/>
            </a:endParaRPr>
          </a:p>
          <a:p>
            <a:pPr algn="ctr"/>
            <a:r>
              <a:rPr kumimoji="1" lang="ja-JP" altLang="en-US" sz="900" dirty="0">
                <a:latin typeface="HG丸ｺﾞｼｯｸM-PRO" panose="020F0600000000000000" pitchFamily="50" charset="-128"/>
                <a:ea typeface="HG丸ｺﾞｼｯｸM-PRO" panose="020F0600000000000000" pitchFamily="50" charset="-128"/>
              </a:rPr>
              <a:t>演奏に聴き入りました</a:t>
            </a:r>
          </a:p>
        </p:txBody>
      </p:sp>
      <p:pic>
        <p:nvPicPr>
          <p:cNvPr id="88" name="図 87">
            <a:extLst>
              <a:ext uri="{FF2B5EF4-FFF2-40B4-BE49-F238E27FC236}">
                <a16:creationId xmlns:a16="http://schemas.microsoft.com/office/drawing/2014/main" id="{3ED8164B-4ED6-634C-EE81-723B3E7E48FD}"/>
              </a:ext>
            </a:extLst>
          </p:cNvPr>
          <p:cNvPicPr>
            <a:picLocks noChangeAspect="1"/>
          </p:cNvPicPr>
          <p:nvPr/>
        </p:nvPicPr>
        <p:blipFill>
          <a:blip r:embed="rId19">
            <a:extLst>
              <a:ext uri="{28A0092B-C50C-407E-A947-70E740481C1C}">
                <a14:useLocalDpi xmlns:a14="http://schemas.microsoft.com/office/drawing/2010/main" val="0"/>
              </a:ext>
            </a:extLst>
          </a:blip>
          <a:srcRect t="24809" b="25817"/>
          <a:stretch/>
        </p:blipFill>
        <p:spPr>
          <a:xfrm>
            <a:off x="6801449" y="4196857"/>
            <a:ext cx="1323862" cy="869366"/>
          </a:xfrm>
          <a:prstGeom prst="roundRect">
            <a:avLst>
              <a:gd name="adj" fmla="val 8594"/>
            </a:avLst>
          </a:prstGeom>
          <a:solidFill>
            <a:srgbClr val="FFFFFF">
              <a:shade val="85000"/>
            </a:srgbClr>
          </a:solidFill>
          <a:ln>
            <a:noFill/>
          </a:ln>
          <a:effectLst/>
        </p:spPr>
      </p:pic>
      <p:pic>
        <p:nvPicPr>
          <p:cNvPr id="90" name="図 89">
            <a:extLst>
              <a:ext uri="{FF2B5EF4-FFF2-40B4-BE49-F238E27FC236}">
                <a16:creationId xmlns:a16="http://schemas.microsoft.com/office/drawing/2014/main" id="{41B07536-15F7-C520-156C-44EAD63789A5}"/>
              </a:ext>
            </a:extLst>
          </p:cNvPr>
          <p:cNvPicPr>
            <a:picLocks noChangeAspect="1"/>
          </p:cNvPicPr>
          <p:nvPr/>
        </p:nvPicPr>
        <p:blipFill>
          <a:blip r:embed="rId20">
            <a:extLst>
              <a:ext uri="{28A0092B-C50C-407E-A947-70E740481C1C}">
                <a14:useLocalDpi xmlns:a14="http://schemas.microsoft.com/office/drawing/2010/main" val="0"/>
              </a:ext>
            </a:extLst>
          </a:blip>
          <a:srcRect t="26876" b="19054"/>
          <a:stretch/>
        </p:blipFill>
        <p:spPr>
          <a:xfrm>
            <a:off x="8418426" y="4212368"/>
            <a:ext cx="1210733" cy="870666"/>
          </a:xfrm>
          <a:prstGeom prst="roundRect">
            <a:avLst>
              <a:gd name="adj" fmla="val 8594"/>
            </a:avLst>
          </a:prstGeom>
          <a:solidFill>
            <a:srgbClr val="FFFFFF">
              <a:shade val="85000"/>
            </a:srgbClr>
          </a:solidFill>
          <a:ln>
            <a:noFill/>
          </a:ln>
          <a:effectLst/>
        </p:spPr>
      </p:pic>
      <p:pic>
        <p:nvPicPr>
          <p:cNvPr id="98" name="図 97">
            <a:extLst>
              <a:ext uri="{FF2B5EF4-FFF2-40B4-BE49-F238E27FC236}">
                <a16:creationId xmlns:a16="http://schemas.microsoft.com/office/drawing/2014/main" id="{55A3BAB9-98AB-3571-F143-454553A3361F}"/>
              </a:ext>
            </a:extLst>
          </p:cNvPr>
          <p:cNvPicPr>
            <a:picLocks noChangeAspect="1"/>
          </p:cNvPicPr>
          <p:nvPr/>
        </p:nvPicPr>
        <p:blipFill>
          <a:blip r:embed="rId21">
            <a:extLst>
              <a:ext uri="{28A0092B-C50C-407E-A947-70E740481C1C}">
                <a14:useLocalDpi xmlns:a14="http://schemas.microsoft.com/office/drawing/2010/main" val="0"/>
              </a:ext>
            </a:extLst>
          </a:blip>
          <a:srcRect l="6486" t="29289" r="6038" b="24644"/>
          <a:stretch/>
        </p:blipFill>
        <p:spPr>
          <a:xfrm>
            <a:off x="5307921" y="4180883"/>
            <a:ext cx="1288030" cy="902144"/>
          </a:xfrm>
          <a:prstGeom prst="roundRect">
            <a:avLst>
              <a:gd name="adj" fmla="val 8594"/>
            </a:avLst>
          </a:prstGeom>
          <a:solidFill>
            <a:srgbClr val="FFFFFF">
              <a:shade val="85000"/>
            </a:srgbClr>
          </a:solidFill>
          <a:ln>
            <a:noFill/>
          </a:ln>
          <a:effectLst/>
        </p:spPr>
      </p:pic>
      <p:pic>
        <p:nvPicPr>
          <p:cNvPr id="19" name="図 18">
            <a:extLst>
              <a:ext uri="{FF2B5EF4-FFF2-40B4-BE49-F238E27FC236}">
                <a16:creationId xmlns:a16="http://schemas.microsoft.com/office/drawing/2014/main" id="{CA648CB6-7DF2-F828-D193-2B2AC6190301}"/>
              </a:ext>
            </a:extLst>
          </p:cNvPr>
          <p:cNvPicPr>
            <a:picLocks noChangeAspect="1"/>
          </p:cNvPicPr>
          <p:nvPr/>
        </p:nvPicPr>
        <p:blipFill>
          <a:blip r:embed="rId22">
            <a:extLst>
              <a:ext uri="{28A0092B-C50C-407E-A947-70E740481C1C}">
                <a14:useLocalDpi xmlns:a14="http://schemas.microsoft.com/office/drawing/2010/main" val="0"/>
              </a:ext>
            </a:extLst>
          </a:blip>
          <a:srcRect r="4606"/>
          <a:stretch/>
        </p:blipFill>
        <p:spPr>
          <a:xfrm>
            <a:off x="3361493" y="5433876"/>
            <a:ext cx="1510439" cy="1187520"/>
          </a:xfrm>
          <a:prstGeom prst="roundRect">
            <a:avLst>
              <a:gd name="adj" fmla="val 8594"/>
            </a:avLst>
          </a:prstGeom>
          <a:solidFill>
            <a:srgbClr val="FFFFFF">
              <a:shade val="85000"/>
            </a:srgbClr>
          </a:solidFill>
          <a:ln>
            <a:noFill/>
          </a:ln>
          <a:effectLst/>
        </p:spPr>
      </p:pic>
      <p:pic>
        <p:nvPicPr>
          <p:cNvPr id="28" name="図 27">
            <a:extLst>
              <a:ext uri="{FF2B5EF4-FFF2-40B4-BE49-F238E27FC236}">
                <a16:creationId xmlns:a16="http://schemas.microsoft.com/office/drawing/2014/main" id="{8653F334-F052-F22D-D402-AFE273834988}"/>
              </a:ext>
            </a:extLst>
          </p:cNvPr>
          <p:cNvPicPr>
            <a:picLocks noChangeAspect="1"/>
          </p:cNvPicPr>
          <p:nvPr/>
        </p:nvPicPr>
        <p:blipFill>
          <a:blip r:embed="rId23">
            <a:extLst>
              <a:ext uri="{28A0092B-C50C-407E-A947-70E740481C1C}">
                <a14:useLocalDpi xmlns:a14="http://schemas.microsoft.com/office/drawing/2010/main" val="0"/>
              </a:ext>
            </a:extLst>
          </a:blip>
          <a:srcRect l="14755"/>
          <a:stretch/>
        </p:blipFill>
        <p:spPr>
          <a:xfrm rot="5400000">
            <a:off x="37669" y="5300426"/>
            <a:ext cx="1487430" cy="1308667"/>
          </a:xfrm>
          <a:prstGeom prst="roundRect">
            <a:avLst>
              <a:gd name="adj" fmla="val 8594"/>
            </a:avLst>
          </a:prstGeom>
          <a:solidFill>
            <a:srgbClr val="FFFFFF">
              <a:shade val="85000"/>
            </a:srgbClr>
          </a:solidFill>
          <a:ln>
            <a:noFill/>
          </a:ln>
          <a:effectLst/>
        </p:spPr>
      </p:pic>
      <p:pic>
        <p:nvPicPr>
          <p:cNvPr id="38" name="図 37">
            <a:extLst>
              <a:ext uri="{FF2B5EF4-FFF2-40B4-BE49-F238E27FC236}">
                <a16:creationId xmlns:a16="http://schemas.microsoft.com/office/drawing/2014/main" id="{8C889C46-CACB-7C85-BD21-49DA1D413A44}"/>
              </a:ext>
            </a:extLst>
          </p:cNvPr>
          <p:cNvPicPr>
            <a:picLocks noChangeAspect="1"/>
          </p:cNvPicPr>
          <p:nvPr/>
        </p:nvPicPr>
        <p:blipFill>
          <a:blip r:embed="rId24">
            <a:extLst>
              <a:ext uri="{28A0092B-C50C-407E-A947-70E740481C1C}">
                <a14:useLocalDpi xmlns:a14="http://schemas.microsoft.com/office/drawing/2010/main" val="0"/>
              </a:ext>
            </a:extLst>
          </a:blip>
          <a:srcRect t="11035"/>
          <a:stretch/>
        </p:blipFill>
        <p:spPr>
          <a:xfrm>
            <a:off x="3498971" y="2508232"/>
            <a:ext cx="1253209" cy="836194"/>
          </a:xfrm>
          <a:prstGeom prst="roundRect">
            <a:avLst>
              <a:gd name="adj" fmla="val 8594"/>
            </a:avLst>
          </a:prstGeom>
          <a:solidFill>
            <a:srgbClr val="FFFFFF">
              <a:shade val="85000"/>
            </a:srgbClr>
          </a:solidFill>
          <a:ln>
            <a:noFill/>
          </a:ln>
          <a:effectLst/>
        </p:spPr>
      </p:pic>
      <p:sp>
        <p:nvSpPr>
          <p:cNvPr id="67" name="楕円 66">
            <a:extLst>
              <a:ext uri="{FF2B5EF4-FFF2-40B4-BE49-F238E27FC236}">
                <a16:creationId xmlns:a16="http://schemas.microsoft.com/office/drawing/2014/main" id="{FE96D376-4A1D-F92E-737B-CD96A20F38F5}"/>
              </a:ext>
            </a:extLst>
          </p:cNvPr>
          <p:cNvSpPr/>
          <p:nvPr/>
        </p:nvSpPr>
        <p:spPr>
          <a:xfrm>
            <a:off x="3436739" y="2309308"/>
            <a:ext cx="1379280" cy="249498"/>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新生クラブ</a:t>
            </a:r>
          </a:p>
        </p:txBody>
      </p:sp>
      <p:pic>
        <p:nvPicPr>
          <p:cNvPr id="43" name="図 42">
            <a:extLst>
              <a:ext uri="{FF2B5EF4-FFF2-40B4-BE49-F238E27FC236}">
                <a16:creationId xmlns:a16="http://schemas.microsoft.com/office/drawing/2014/main" id="{8C3C691C-0895-FD51-8B27-BCB8866D1EF2}"/>
              </a:ext>
            </a:extLst>
          </p:cNvPr>
          <p:cNvPicPr>
            <a:picLocks noChangeAspect="1"/>
          </p:cNvPicPr>
          <p:nvPr/>
        </p:nvPicPr>
        <p:blipFill>
          <a:blip r:embed="rId25">
            <a:extLst>
              <a:ext uri="{28A0092B-C50C-407E-A947-70E740481C1C}">
                <a14:useLocalDpi xmlns:a14="http://schemas.microsoft.com/office/drawing/2010/main" val="0"/>
              </a:ext>
            </a:extLst>
          </a:blip>
          <a:srcRect t="16134"/>
          <a:stretch/>
        </p:blipFill>
        <p:spPr>
          <a:xfrm>
            <a:off x="192722" y="2453709"/>
            <a:ext cx="1360606" cy="855809"/>
          </a:xfrm>
          <a:prstGeom prst="roundRect">
            <a:avLst>
              <a:gd name="adj" fmla="val 8594"/>
            </a:avLst>
          </a:prstGeom>
          <a:solidFill>
            <a:srgbClr val="FFFFFF">
              <a:shade val="85000"/>
            </a:srgbClr>
          </a:solidFill>
          <a:ln>
            <a:noFill/>
          </a:ln>
          <a:effectLst/>
        </p:spPr>
      </p:pic>
      <p:sp>
        <p:nvSpPr>
          <p:cNvPr id="68" name="楕円 67">
            <a:extLst>
              <a:ext uri="{FF2B5EF4-FFF2-40B4-BE49-F238E27FC236}">
                <a16:creationId xmlns:a16="http://schemas.microsoft.com/office/drawing/2014/main" id="{9936E861-4079-9427-763E-7DA123964AF4}"/>
              </a:ext>
            </a:extLst>
          </p:cNvPr>
          <p:cNvSpPr/>
          <p:nvPr/>
        </p:nvSpPr>
        <p:spPr>
          <a:xfrm>
            <a:off x="364278" y="2305239"/>
            <a:ext cx="1046648" cy="249499"/>
          </a:xfrm>
          <a:prstGeom prst="ellipse">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i="1" dirty="0"/>
              <a:t>楓</a:t>
            </a:r>
          </a:p>
        </p:txBody>
      </p:sp>
    </p:spTree>
    <p:extLst>
      <p:ext uri="{BB962C8B-B14F-4D97-AF65-F5344CB8AC3E}">
        <p14:creationId xmlns:p14="http://schemas.microsoft.com/office/powerpoint/2010/main" val="14730396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20919</TotalTime>
  <Words>740</Words>
  <Application>Microsoft Office PowerPoint</Application>
  <PresentationFormat>A4 210 x 297 mm</PresentationFormat>
  <Paragraphs>78</Paragraphs>
  <Slides>2</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HG丸ｺﾞｼｯｸM-PRO</vt:lpstr>
      <vt:lpstr>游ゴシック</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PC-04</dc:creator>
  <cp:lastModifiedBy>PC-01</cp:lastModifiedBy>
  <cp:revision>716</cp:revision>
  <cp:lastPrinted>2024-11-26T00:06:56Z</cp:lastPrinted>
  <dcterms:created xsi:type="dcterms:W3CDTF">2021-01-08T05:57:41Z</dcterms:created>
  <dcterms:modified xsi:type="dcterms:W3CDTF">2024-11-26T00:09:34Z</dcterms:modified>
</cp:coreProperties>
</file>