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8" r:id="rId2"/>
    <p:sldId id="259" r:id="rId3"/>
  </p:sldIdLst>
  <p:sldSz cx="9906000" cy="6858000" type="A4"/>
  <p:notesSz cx="9926638" cy="143525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3044"/>
    <a:srgbClr val="9F7C37"/>
    <a:srgbClr val="E6588B"/>
    <a:srgbClr val="29C7FF"/>
    <a:srgbClr val="6DD9FF"/>
    <a:srgbClr val="EB79A2"/>
    <a:srgbClr val="EF904F"/>
    <a:srgbClr val="72D8D6"/>
    <a:srgbClr val="D90613"/>
    <a:srgbClr val="B276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13" autoAdjust="0"/>
  </p:normalViewPr>
  <p:slideViewPr>
    <p:cSldViewPr snapToGrid="0">
      <p:cViewPr varScale="1">
        <p:scale>
          <a:sx n="107" d="100"/>
          <a:sy n="107" d="100"/>
        </p:scale>
        <p:origin x="151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2625" cy="718433"/>
          </a:xfrm>
          <a:prstGeom prst="rect">
            <a:avLst/>
          </a:prstGeom>
        </p:spPr>
        <p:txBody>
          <a:bodyPr vert="horz" lIns="132743" tIns="66372" rIns="132743" bIns="66372" rtlCol="0"/>
          <a:lstStyle>
            <a:lvl1pPr algn="l">
              <a:defRPr sz="1700"/>
            </a:lvl1pPr>
          </a:lstStyle>
          <a:p>
            <a:endParaRPr kumimoji="1" lang="ja-JP" altLang="en-US"/>
          </a:p>
        </p:txBody>
      </p:sp>
      <p:sp>
        <p:nvSpPr>
          <p:cNvPr id="3" name="日付プレースホルダー 2"/>
          <p:cNvSpPr>
            <a:spLocks noGrp="1"/>
          </p:cNvSpPr>
          <p:nvPr>
            <p:ph type="dt" idx="1"/>
          </p:nvPr>
        </p:nvSpPr>
        <p:spPr>
          <a:xfrm>
            <a:off x="5621696" y="0"/>
            <a:ext cx="4302625" cy="718433"/>
          </a:xfrm>
          <a:prstGeom prst="rect">
            <a:avLst/>
          </a:prstGeom>
        </p:spPr>
        <p:txBody>
          <a:bodyPr vert="horz" lIns="132743" tIns="66372" rIns="132743" bIns="66372" rtlCol="0"/>
          <a:lstStyle>
            <a:lvl1pPr algn="r">
              <a:defRPr sz="1700"/>
            </a:lvl1pPr>
          </a:lstStyle>
          <a:p>
            <a:fld id="{87369805-4D17-4ED4-865F-2908E044737F}" type="datetimeFigureOut">
              <a:rPr kumimoji="1" lang="ja-JP" altLang="en-US" smtClean="0"/>
              <a:t>2024/12/20</a:t>
            </a:fld>
            <a:endParaRPr kumimoji="1" lang="ja-JP" altLang="en-US"/>
          </a:p>
        </p:txBody>
      </p:sp>
      <p:sp>
        <p:nvSpPr>
          <p:cNvPr id="4" name="スライド イメージ プレースホルダー 3"/>
          <p:cNvSpPr>
            <a:spLocks noGrp="1" noRot="1" noChangeAspect="1"/>
          </p:cNvSpPr>
          <p:nvPr>
            <p:ph type="sldImg" idx="2"/>
          </p:nvPr>
        </p:nvSpPr>
        <p:spPr>
          <a:xfrm>
            <a:off x="1466850" y="1795463"/>
            <a:ext cx="6992938" cy="4841875"/>
          </a:xfrm>
          <a:prstGeom prst="rect">
            <a:avLst/>
          </a:prstGeom>
          <a:noFill/>
          <a:ln w="12700">
            <a:solidFill>
              <a:prstClr val="black"/>
            </a:solidFill>
          </a:ln>
        </p:spPr>
        <p:txBody>
          <a:bodyPr vert="horz" lIns="132743" tIns="66372" rIns="132743" bIns="66372" rtlCol="0" anchor="ctr"/>
          <a:lstStyle/>
          <a:p>
            <a:endParaRPr lang="ja-JP" altLang="en-US"/>
          </a:p>
        </p:txBody>
      </p:sp>
      <p:sp>
        <p:nvSpPr>
          <p:cNvPr id="5" name="ノート プレースホルダー 4"/>
          <p:cNvSpPr>
            <a:spLocks noGrp="1"/>
          </p:cNvSpPr>
          <p:nvPr>
            <p:ph type="body" sz="quarter" idx="3"/>
          </p:nvPr>
        </p:nvSpPr>
        <p:spPr>
          <a:xfrm>
            <a:off x="992201" y="6906596"/>
            <a:ext cx="7942238" cy="5651059"/>
          </a:xfrm>
          <a:prstGeom prst="rect">
            <a:avLst/>
          </a:prstGeom>
        </p:spPr>
        <p:txBody>
          <a:bodyPr vert="horz" lIns="132743" tIns="66372" rIns="132743" bIns="6637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3634155"/>
            <a:ext cx="4302625" cy="718433"/>
          </a:xfrm>
          <a:prstGeom prst="rect">
            <a:avLst/>
          </a:prstGeom>
        </p:spPr>
        <p:txBody>
          <a:bodyPr vert="horz" lIns="132743" tIns="66372" rIns="132743" bIns="66372"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5621696" y="13634155"/>
            <a:ext cx="4302625" cy="718433"/>
          </a:xfrm>
          <a:prstGeom prst="rect">
            <a:avLst/>
          </a:prstGeom>
        </p:spPr>
        <p:txBody>
          <a:bodyPr vert="horz" lIns="132743" tIns="66372" rIns="132743" bIns="66372" rtlCol="0" anchor="b"/>
          <a:lstStyle>
            <a:lvl1pPr algn="r">
              <a:defRPr sz="1700"/>
            </a:lvl1pPr>
          </a:lstStyle>
          <a:p>
            <a:fld id="{8851A68F-9240-4C90-9997-281DBC1CABC1}" type="slidenum">
              <a:rPr kumimoji="1" lang="ja-JP" altLang="en-US" smtClean="0"/>
              <a:t>‹#›</a:t>
            </a:fld>
            <a:endParaRPr kumimoji="1" lang="ja-JP" altLang="en-US"/>
          </a:p>
        </p:txBody>
      </p:sp>
    </p:spTree>
    <p:extLst>
      <p:ext uri="{BB962C8B-B14F-4D97-AF65-F5344CB8AC3E}">
        <p14:creationId xmlns:p14="http://schemas.microsoft.com/office/powerpoint/2010/main" val="4091759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851A68F-9240-4C90-9997-281DBC1CABC1}" type="slidenum">
              <a:rPr kumimoji="1" lang="ja-JP" altLang="en-US" smtClean="0"/>
              <a:t>1</a:t>
            </a:fld>
            <a:endParaRPr kumimoji="1" lang="ja-JP" altLang="en-US"/>
          </a:p>
        </p:txBody>
      </p:sp>
    </p:spTree>
    <p:extLst>
      <p:ext uri="{BB962C8B-B14F-4D97-AF65-F5344CB8AC3E}">
        <p14:creationId xmlns:p14="http://schemas.microsoft.com/office/powerpoint/2010/main" val="86379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851A68F-9240-4C90-9997-281DBC1CABC1}" type="slidenum">
              <a:rPr kumimoji="1" lang="ja-JP" altLang="en-US" smtClean="0"/>
              <a:t>2</a:t>
            </a:fld>
            <a:endParaRPr kumimoji="1" lang="ja-JP" altLang="en-US"/>
          </a:p>
        </p:txBody>
      </p:sp>
    </p:spTree>
    <p:extLst>
      <p:ext uri="{BB962C8B-B14F-4D97-AF65-F5344CB8AC3E}">
        <p14:creationId xmlns:p14="http://schemas.microsoft.com/office/powerpoint/2010/main" val="137087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400482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3347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01044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74695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98827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91704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814592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68085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331709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501969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371387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39E3D-8BEF-4266-AFF4-034C4557E479}" type="datetimeFigureOut">
              <a:rPr kumimoji="1" lang="ja-JP" altLang="en-US" smtClean="0"/>
              <a:t>2024/12/20</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838385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18"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JP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jpg"/></Relationships>
</file>

<file path=ppt/slides/_rels/slide2.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18" Type="http://schemas.openxmlformats.org/officeDocument/2006/relationships/image" Target="../media/image34.jpg"/><Relationship Id="rId3" Type="http://schemas.openxmlformats.org/officeDocument/2006/relationships/image" Target="../media/image19.png"/><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3.jpg"/><Relationship Id="rId2" Type="http://schemas.openxmlformats.org/officeDocument/2006/relationships/notesSlide" Target="../notesSlides/notesSlide2.xml"/><Relationship Id="rId16" Type="http://schemas.openxmlformats.org/officeDocument/2006/relationships/image" Target="../media/image32.jpg"/><Relationship Id="rId20"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g"/><Relationship Id="rId5" Type="http://schemas.openxmlformats.org/officeDocument/2006/relationships/image" Target="../media/image21.jpg"/><Relationship Id="rId15" Type="http://schemas.openxmlformats.org/officeDocument/2006/relationships/image" Target="../media/image31.jpg"/><Relationship Id="rId10" Type="http://schemas.openxmlformats.org/officeDocument/2006/relationships/image" Target="../media/image26.jpg"/><Relationship Id="rId19" Type="http://schemas.openxmlformats.org/officeDocument/2006/relationships/image" Target="../media/image35.jpg"/><Relationship Id="rId4" Type="http://schemas.openxmlformats.org/officeDocument/2006/relationships/image" Target="../media/image20.png"/><Relationship Id="rId9" Type="http://schemas.openxmlformats.org/officeDocument/2006/relationships/image" Target="../media/image25.jpg"/><Relationship Id="rId1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BCF37E17-EE89-EF89-E784-57D6CC00C75D}"/>
              </a:ext>
            </a:extLst>
          </p:cNvPr>
          <p:cNvSpPr/>
          <p:nvPr/>
        </p:nvSpPr>
        <p:spPr>
          <a:xfrm>
            <a:off x="5042289" y="4472262"/>
            <a:ext cx="4753215" cy="2256988"/>
          </a:xfrm>
          <a:prstGeom prst="roundRect">
            <a:avLst>
              <a:gd name="adj" fmla="val 5675"/>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100" dirty="0">
                <a:latin typeface="HG丸ｺﾞｼｯｸM-PRO" panose="020F0600000000000000" pitchFamily="50" charset="-128"/>
                <a:ea typeface="HG丸ｺﾞｼｯｸM-PRO" panose="020F0600000000000000" pitchFamily="50" charset="-128"/>
              </a:rPr>
              <a:t>　　　　　　　　　　　　　　　　　　　　</a:t>
            </a:r>
          </a:p>
        </p:txBody>
      </p:sp>
      <p:sp>
        <p:nvSpPr>
          <p:cNvPr id="3" name="四角形: 角を丸くする 2">
            <a:extLst>
              <a:ext uri="{FF2B5EF4-FFF2-40B4-BE49-F238E27FC236}">
                <a16:creationId xmlns:a16="http://schemas.microsoft.com/office/drawing/2014/main" id="{C481C3D8-CDF6-1080-9C78-72C3C5F625BA}"/>
              </a:ext>
            </a:extLst>
          </p:cNvPr>
          <p:cNvSpPr/>
          <p:nvPr/>
        </p:nvSpPr>
        <p:spPr>
          <a:xfrm>
            <a:off x="97506" y="3632333"/>
            <a:ext cx="4753215" cy="3164607"/>
          </a:xfrm>
          <a:prstGeom prst="roundRect">
            <a:avLst>
              <a:gd name="adj" fmla="val 5675"/>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100" dirty="0">
                <a:latin typeface="HG丸ｺﾞｼｯｸM-PRO" panose="020F0600000000000000" pitchFamily="50" charset="-128"/>
                <a:ea typeface="HG丸ｺﾞｼｯｸM-PRO" panose="020F0600000000000000" pitchFamily="50" charset="-128"/>
              </a:rPr>
              <a:t>　　　　　　　　　　　　　　　　　　　　</a:t>
            </a:r>
          </a:p>
        </p:txBody>
      </p:sp>
      <p:sp>
        <p:nvSpPr>
          <p:cNvPr id="8" name="四角形: 角を丸くする 7">
            <a:extLst>
              <a:ext uri="{FF2B5EF4-FFF2-40B4-BE49-F238E27FC236}">
                <a16:creationId xmlns:a16="http://schemas.microsoft.com/office/drawing/2014/main" id="{B44E0BFD-8DBD-6494-3D0B-3381D41058D2}"/>
              </a:ext>
            </a:extLst>
          </p:cNvPr>
          <p:cNvSpPr/>
          <p:nvPr/>
        </p:nvSpPr>
        <p:spPr>
          <a:xfrm>
            <a:off x="136771" y="1659996"/>
            <a:ext cx="4730230" cy="1917911"/>
          </a:xfrm>
          <a:prstGeom prst="roundRect">
            <a:avLst>
              <a:gd name="adj" fmla="val 7976"/>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9" name="四角形: 角を丸くする 68">
            <a:extLst>
              <a:ext uri="{FF2B5EF4-FFF2-40B4-BE49-F238E27FC236}">
                <a16:creationId xmlns:a16="http://schemas.microsoft.com/office/drawing/2014/main" id="{0A0241E7-7E55-4DF2-ABC1-36F751F5A4F8}"/>
              </a:ext>
            </a:extLst>
          </p:cNvPr>
          <p:cNvSpPr/>
          <p:nvPr/>
        </p:nvSpPr>
        <p:spPr>
          <a:xfrm>
            <a:off x="5058082" y="2334496"/>
            <a:ext cx="4761613" cy="2052513"/>
          </a:xfrm>
          <a:prstGeom prst="roundRect">
            <a:avLst>
              <a:gd name="adj" fmla="val 7583"/>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49" name="四角形: 角を丸くする 48">
            <a:extLst>
              <a:ext uri="{FF2B5EF4-FFF2-40B4-BE49-F238E27FC236}">
                <a16:creationId xmlns:a16="http://schemas.microsoft.com/office/drawing/2014/main" id="{CC1F04A7-C09C-451B-9646-C2F9D2981DCA}"/>
              </a:ext>
            </a:extLst>
          </p:cNvPr>
          <p:cNvSpPr/>
          <p:nvPr/>
        </p:nvSpPr>
        <p:spPr>
          <a:xfrm>
            <a:off x="5049113" y="80242"/>
            <a:ext cx="4761613" cy="2169001"/>
          </a:xfrm>
          <a:prstGeom prst="roundRect">
            <a:avLst>
              <a:gd name="adj" fmla="val 8892"/>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4" name="小波 3">
            <a:extLst>
              <a:ext uri="{FF2B5EF4-FFF2-40B4-BE49-F238E27FC236}">
                <a16:creationId xmlns:a16="http://schemas.microsoft.com/office/drawing/2014/main" id="{04F7928C-1093-4D50-938E-5CB0579DC220}"/>
              </a:ext>
            </a:extLst>
          </p:cNvPr>
          <p:cNvSpPr/>
          <p:nvPr/>
        </p:nvSpPr>
        <p:spPr>
          <a:xfrm>
            <a:off x="228137" y="29238"/>
            <a:ext cx="4724864" cy="1434772"/>
          </a:xfrm>
          <a:prstGeom prst="doubleWav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46"/>
          </a:p>
        </p:txBody>
      </p:sp>
      <p:sp>
        <p:nvSpPr>
          <p:cNvPr id="6" name="正方形/長方形 5">
            <a:extLst>
              <a:ext uri="{FF2B5EF4-FFF2-40B4-BE49-F238E27FC236}">
                <a16:creationId xmlns:a16="http://schemas.microsoft.com/office/drawing/2014/main" id="{2994945D-CA79-4391-ACEC-EC39E7C2EAE9}"/>
              </a:ext>
            </a:extLst>
          </p:cNvPr>
          <p:cNvSpPr/>
          <p:nvPr/>
        </p:nvSpPr>
        <p:spPr>
          <a:xfrm>
            <a:off x="95274" y="126474"/>
            <a:ext cx="139502" cy="1434772"/>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46">
              <a:solidFill>
                <a:schemeClr val="accent6">
                  <a:lumMod val="75000"/>
                </a:schemeClr>
              </a:solidFill>
            </a:endParaRPr>
          </a:p>
        </p:txBody>
      </p:sp>
      <p:sp>
        <p:nvSpPr>
          <p:cNvPr id="43" name="テキスト ボックス 42">
            <a:extLst>
              <a:ext uri="{FF2B5EF4-FFF2-40B4-BE49-F238E27FC236}">
                <a16:creationId xmlns:a16="http://schemas.microsoft.com/office/drawing/2014/main" id="{455D471B-809B-4F11-8DFA-0CDCFB4A2ED3}"/>
              </a:ext>
            </a:extLst>
          </p:cNvPr>
          <p:cNvSpPr txBox="1"/>
          <p:nvPr/>
        </p:nvSpPr>
        <p:spPr>
          <a:xfrm>
            <a:off x="619637" y="384279"/>
            <a:ext cx="4322059" cy="573729"/>
          </a:xfrm>
          <a:prstGeom prst="rect">
            <a:avLst/>
          </a:prstGeom>
          <a:noFill/>
        </p:spPr>
        <p:txBody>
          <a:bodyPr wrap="square" rtlCol="0">
            <a:prstTxWarp prst="textDoubleWave1">
              <a:avLst/>
            </a:prstTxWarp>
            <a:spAutoFit/>
          </a:bodyPr>
          <a:lstStyle/>
          <a:p>
            <a:r>
              <a:rPr kumimoji="1" lang="ja-JP" altLang="en-US" sz="3738" b="1" dirty="0">
                <a:solidFill>
                  <a:schemeClr val="accent6">
                    <a:lumMod val="75000"/>
                  </a:schemeClr>
                </a:solidFill>
                <a:latin typeface="HG丸ｺﾞｼｯｸM-PRO" panose="020F0600000000000000" pitchFamily="50" charset="-128"/>
                <a:ea typeface="HG丸ｺﾞｼｯｸM-PRO" panose="020F0600000000000000" pitchFamily="50" charset="-128"/>
              </a:rPr>
              <a:t>つながろう通信</a:t>
            </a:r>
          </a:p>
        </p:txBody>
      </p:sp>
      <p:sp>
        <p:nvSpPr>
          <p:cNvPr id="44" name="テキスト ボックス 43">
            <a:extLst>
              <a:ext uri="{FF2B5EF4-FFF2-40B4-BE49-F238E27FC236}">
                <a16:creationId xmlns:a16="http://schemas.microsoft.com/office/drawing/2014/main" id="{B639947F-FEBD-44E7-ABDB-1CE7A836DEF7}"/>
              </a:ext>
            </a:extLst>
          </p:cNvPr>
          <p:cNvSpPr txBox="1"/>
          <p:nvPr/>
        </p:nvSpPr>
        <p:spPr>
          <a:xfrm>
            <a:off x="2421768" y="134626"/>
            <a:ext cx="1541252" cy="307777"/>
          </a:xfrm>
          <a:prstGeom prst="rect">
            <a:avLst/>
          </a:prstGeom>
          <a:noFill/>
        </p:spPr>
        <p:txBody>
          <a:bodyPr wrap="square" rtlCol="0">
            <a:spAutoFit/>
          </a:bodyPr>
          <a:lstStyle/>
          <a:p>
            <a:r>
              <a:rPr kumimoji="1" lang="ja-JP" altLang="en-US" sz="1246" b="1" dirty="0">
                <a:solidFill>
                  <a:schemeClr val="accent6">
                    <a:lumMod val="75000"/>
                  </a:schemeClr>
                </a:solidFill>
              </a:rPr>
              <a:t>令和６年</a:t>
            </a:r>
            <a:r>
              <a:rPr kumimoji="1" lang="en-US" altLang="ja-JP" sz="1400" b="1" dirty="0">
                <a:solidFill>
                  <a:schemeClr val="accent6">
                    <a:lumMod val="75000"/>
                  </a:schemeClr>
                </a:solidFill>
              </a:rPr>
              <a:t>12</a:t>
            </a:r>
            <a:r>
              <a:rPr kumimoji="1" lang="ja-JP" altLang="en-US" sz="1246" b="1" dirty="0">
                <a:solidFill>
                  <a:schemeClr val="accent6">
                    <a:lumMod val="75000"/>
                  </a:schemeClr>
                </a:solidFill>
              </a:rPr>
              <a:t>月吉日</a:t>
            </a:r>
          </a:p>
        </p:txBody>
      </p:sp>
      <p:sp>
        <p:nvSpPr>
          <p:cNvPr id="45" name="テキスト ボックス 44">
            <a:extLst>
              <a:ext uri="{FF2B5EF4-FFF2-40B4-BE49-F238E27FC236}">
                <a16:creationId xmlns:a16="http://schemas.microsoft.com/office/drawing/2014/main" id="{FFC3E0B7-3BDF-403E-9428-59CED77B5E61}"/>
              </a:ext>
            </a:extLst>
          </p:cNvPr>
          <p:cNvSpPr txBox="1"/>
          <p:nvPr/>
        </p:nvSpPr>
        <p:spPr>
          <a:xfrm>
            <a:off x="717931" y="914221"/>
            <a:ext cx="3089434" cy="430887"/>
          </a:xfrm>
          <a:prstGeom prst="rect">
            <a:avLst/>
          </a:prstGeom>
          <a:noFill/>
        </p:spPr>
        <p:txBody>
          <a:bodyPr wrap="square" rtlCol="0">
            <a:spAutoFit/>
          </a:bodyPr>
          <a:lstStyle/>
          <a:p>
            <a:r>
              <a:rPr kumimoji="1" lang="ja-JP" altLang="en-US" sz="1100" b="1" dirty="0">
                <a:solidFill>
                  <a:schemeClr val="accent6">
                    <a:lumMod val="75000"/>
                  </a:schemeClr>
                </a:solidFill>
              </a:rPr>
              <a:t>夕張市生活支援コーディネーター 谷口・山田</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　　社会福祉協議会内</a:t>
            </a:r>
            <a:r>
              <a:rPr kumimoji="1" lang="en-US" altLang="ja-JP" sz="1100" b="1" dirty="0">
                <a:solidFill>
                  <a:schemeClr val="accent6">
                    <a:lumMod val="75000"/>
                  </a:schemeClr>
                </a:solidFill>
              </a:rPr>
              <a:t>(56-6004)</a:t>
            </a:r>
            <a:endParaRPr kumimoji="1" lang="ja-JP" altLang="en-US" sz="1100" b="1" dirty="0">
              <a:solidFill>
                <a:schemeClr val="accent6">
                  <a:lumMod val="75000"/>
                </a:schemeClr>
              </a:solidFill>
            </a:endParaRPr>
          </a:p>
        </p:txBody>
      </p:sp>
      <p:sp>
        <p:nvSpPr>
          <p:cNvPr id="46" name="テキスト ボックス 45">
            <a:extLst>
              <a:ext uri="{FF2B5EF4-FFF2-40B4-BE49-F238E27FC236}">
                <a16:creationId xmlns:a16="http://schemas.microsoft.com/office/drawing/2014/main" id="{938EDB91-0AF1-43D7-AEAE-8AEA7EB37440}"/>
              </a:ext>
            </a:extLst>
          </p:cNvPr>
          <p:cNvSpPr txBox="1"/>
          <p:nvPr/>
        </p:nvSpPr>
        <p:spPr>
          <a:xfrm>
            <a:off x="3360310" y="1033302"/>
            <a:ext cx="1697772" cy="338554"/>
          </a:xfrm>
          <a:prstGeom prst="rect">
            <a:avLst/>
          </a:prstGeom>
          <a:noFill/>
        </p:spPr>
        <p:txBody>
          <a:bodyPr wrap="square" rtlCol="0">
            <a:spAutoFit/>
          </a:bodyPr>
          <a:lstStyle/>
          <a:p>
            <a:r>
              <a:rPr kumimoji="1" lang="ja-JP" altLang="en-US" sz="1600" b="1" dirty="0">
                <a:solidFill>
                  <a:srgbClr val="C00000"/>
                </a:solidFill>
                <a:latin typeface="HG丸ｺﾞｼｯｸM-PRO" panose="020F0600000000000000" pitchFamily="50" charset="-128"/>
                <a:ea typeface="HG丸ｺﾞｼｯｸM-PRO" panose="020F0600000000000000" pitchFamily="50" charset="-128"/>
              </a:rPr>
              <a:t>  月迫 第７３号</a:t>
            </a:r>
          </a:p>
        </p:txBody>
      </p:sp>
      <p:sp>
        <p:nvSpPr>
          <p:cNvPr id="5" name="楕円 4">
            <a:extLst>
              <a:ext uri="{FF2B5EF4-FFF2-40B4-BE49-F238E27FC236}">
                <a16:creationId xmlns:a16="http://schemas.microsoft.com/office/drawing/2014/main" id="{82D7EACE-24DF-450D-A36F-2D6E6E82A61B}"/>
              </a:ext>
            </a:extLst>
          </p:cNvPr>
          <p:cNvSpPr/>
          <p:nvPr/>
        </p:nvSpPr>
        <p:spPr>
          <a:xfrm>
            <a:off x="46025" y="24994"/>
            <a:ext cx="231360" cy="202230"/>
          </a:xfrm>
          <a:prstGeom prst="ellipse">
            <a:avLst/>
          </a:prstGeom>
          <a:solidFill>
            <a:schemeClr val="accent6">
              <a:lumMod val="75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46"/>
          </a:p>
        </p:txBody>
      </p:sp>
      <p:sp>
        <p:nvSpPr>
          <p:cNvPr id="35" name="四角形: 角を丸くする 34">
            <a:extLst>
              <a:ext uri="{FF2B5EF4-FFF2-40B4-BE49-F238E27FC236}">
                <a16:creationId xmlns:a16="http://schemas.microsoft.com/office/drawing/2014/main" id="{7A25FF51-1919-46E9-B90B-A5821E66D1FA}"/>
              </a:ext>
            </a:extLst>
          </p:cNvPr>
          <p:cNvSpPr/>
          <p:nvPr/>
        </p:nvSpPr>
        <p:spPr>
          <a:xfrm>
            <a:off x="643317" y="1356096"/>
            <a:ext cx="4224726" cy="2217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HG丸ｺﾞｼｯｸM-PRO" panose="020F0600000000000000" pitchFamily="50" charset="-128"/>
                <a:ea typeface="HG丸ｺﾞｼｯｸM-PRO" panose="020F0600000000000000" pitchFamily="50" charset="-128"/>
              </a:rPr>
              <a:t>地域資源をつなぎながら 支えあい活動の推進をしています</a:t>
            </a:r>
          </a:p>
        </p:txBody>
      </p:sp>
      <p:sp>
        <p:nvSpPr>
          <p:cNvPr id="39" name="テキスト ボックス 38">
            <a:extLst>
              <a:ext uri="{FF2B5EF4-FFF2-40B4-BE49-F238E27FC236}">
                <a16:creationId xmlns:a16="http://schemas.microsoft.com/office/drawing/2014/main" id="{6076228F-7919-4CC5-9263-B7BF5F717E6A}"/>
              </a:ext>
            </a:extLst>
          </p:cNvPr>
          <p:cNvSpPr txBox="1"/>
          <p:nvPr/>
        </p:nvSpPr>
        <p:spPr>
          <a:xfrm>
            <a:off x="1245639" y="1742853"/>
            <a:ext cx="2775947" cy="338554"/>
          </a:xfrm>
          <a:prstGeom prst="rect">
            <a:avLst/>
          </a:prstGeom>
          <a:noFill/>
        </p:spPr>
        <p:txBody>
          <a:bodyPr wrap="square" rtlCol="0">
            <a:spAutoFit/>
          </a:bodyPr>
          <a:lstStyle/>
          <a:p>
            <a:r>
              <a:rPr kumimoji="1" lang="ja-JP" altLang="en-US" sz="1600" b="1" i="1" dirty="0"/>
              <a:t>ちょっとしたおてつだい😊</a:t>
            </a:r>
            <a:endParaRPr kumimoji="1" lang="en-US" altLang="ja-JP" sz="1600" b="1" i="1" dirty="0"/>
          </a:p>
        </p:txBody>
      </p:sp>
      <p:pic>
        <p:nvPicPr>
          <p:cNvPr id="70" name="図 69">
            <a:extLst>
              <a:ext uri="{FF2B5EF4-FFF2-40B4-BE49-F238E27FC236}">
                <a16:creationId xmlns:a16="http://schemas.microsoft.com/office/drawing/2014/main" id="{87076B14-2C93-4E13-9858-1E3EB8625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35706">
            <a:off x="3852120" y="73691"/>
            <a:ext cx="337282" cy="337282"/>
          </a:xfrm>
          <a:prstGeom prst="rect">
            <a:avLst/>
          </a:prstGeom>
        </p:spPr>
      </p:pic>
      <p:sp>
        <p:nvSpPr>
          <p:cNvPr id="64" name="テキスト ボックス 63">
            <a:extLst>
              <a:ext uri="{FF2B5EF4-FFF2-40B4-BE49-F238E27FC236}">
                <a16:creationId xmlns:a16="http://schemas.microsoft.com/office/drawing/2014/main" id="{C211B177-5113-4E99-9089-C86FE886B5EF}"/>
              </a:ext>
            </a:extLst>
          </p:cNvPr>
          <p:cNvSpPr txBox="1"/>
          <p:nvPr/>
        </p:nvSpPr>
        <p:spPr>
          <a:xfrm>
            <a:off x="5089466" y="4516183"/>
            <a:ext cx="4730229" cy="584775"/>
          </a:xfrm>
          <a:prstGeom prst="rect">
            <a:avLst/>
          </a:prstGeom>
          <a:noFill/>
        </p:spPr>
        <p:txBody>
          <a:bodyPr wrap="square" rtlCol="0">
            <a:spAutoFit/>
          </a:bodyPr>
          <a:lstStyle/>
          <a:p>
            <a:pPr algn="ctr"/>
            <a:r>
              <a:rPr kumimoji="1" lang="ja-JP" altLang="en-US" sz="1600" b="1" i="1" dirty="0"/>
              <a:t>南部 在宅福祉サービス推進委員会</a:t>
            </a:r>
            <a:endParaRPr kumimoji="1" lang="en-US" altLang="ja-JP" sz="1600" b="1" i="1" dirty="0"/>
          </a:p>
          <a:p>
            <a:pPr algn="ctr"/>
            <a:r>
              <a:rPr kumimoji="1" lang="ja-JP" altLang="en-US" sz="1600" b="1" i="1" dirty="0"/>
              <a:t>クリスマス配食</a:t>
            </a:r>
          </a:p>
        </p:txBody>
      </p:sp>
      <p:sp>
        <p:nvSpPr>
          <p:cNvPr id="102" name="テキスト ボックス 101">
            <a:extLst>
              <a:ext uri="{FF2B5EF4-FFF2-40B4-BE49-F238E27FC236}">
                <a16:creationId xmlns:a16="http://schemas.microsoft.com/office/drawing/2014/main" id="{D1BB482E-53FE-423E-B0B4-1ACFB0BC21D0}"/>
              </a:ext>
            </a:extLst>
          </p:cNvPr>
          <p:cNvSpPr txBox="1"/>
          <p:nvPr/>
        </p:nvSpPr>
        <p:spPr>
          <a:xfrm>
            <a:off x="903556" y="3660183"/>
            <a:ext cx="3374025" cy="338554"/>
          </a:xfrm>
          <a:prstGeom prst="rect">
            <a:avLst/>
          </a:prstGeom>
          <a:noFill/>
        </p:spPr>
        <p:txBody>
          <a:bodyPr wrap="square" rtlCol="0">
            <a:spAutoFit/>
          </a:bodyPr>
          <a:lstStyle/>
          <a:p>
            <a:r>
              <a:rPr kumimoji="1" lang="ja-JP" altLang="en-US" sz="1600" b="1" i="1" dirty="0"/>
              <a:t>認知症予防 🍊オレンジカフェ☕</a:t>
            </a:r>
          </a:p>
        </p:txBody>
      </p:sp>
      <p:sp>
        <p:nvSpPr>
          <p:cNvPr id="127" name="四角形: 角を丸くする 126">
            <a:extLst>
              <a:ext uri="{FF2B5EF4-FFF2-40B4-BE49-F238E27FC236}">
                <a16:creationId xmlns:a16="http://schemas.microsoft.com/office/drawing/2014/main" id="{E5ABA2E9-E8F0-4949-97E2-54B68866E330}"/>
              </a:ext>
            </a:extLst>
          </p:cNvPr>
          <p:cNvSpPr/>
          <p:nvPr/>
        </p:nvSpPr>
        <p:spPr>
          <a:xfrm>
            <a:off x="10001642" y="3905976"/>
            <a:ext cx="1167063" cy="26302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i="1" dirty="0">
                <a:latin typeface="HG丸ｺﾞｼｯｸM-PRO" panose="020F0600000000000000" pitchFamily="50" charset="-128"/>
                <a:ea typeface="HG丸ｺﾞｼｯｸM-PRO" panose="020F0600000000000000" pitchFamily="50" charset="-128"/>
              </a:rPr>
              <a:t>希望の未来へ！</a:t>
            </a:r>
            <a:endParaRPr kumimoji="1" lang="en-US" altLang="ja-JP" sz="1050" i="1" dirty="0">
              <a:latin typeface="HG丸ｺﾞｼｯｸM-PRO" panose="020F0600000000000000" pitchFamily="50" charset="-128"/>
              <a:ea typeface="HG丸ｺﾞｼｯｸM-PRO" panose="020F0600000000000000" pitchFamily="50" charset="-128"/>
            </a:endParaRPr>
          </a:p>
        </p:txBody>
      </p:sp>
      <p:pic>
        <p:nvPicPr>
          <p:cNvPr id="130" name="図 129">
            <a:extLst>
              <a:ext uri="{FF2B5EF4-FFF2-40B4-BE49-F238E27FC236}">
                <a16:creationId xmlns:a16="http://schemas.microsoft.com/office/drawing/2014/main" id="{2FB7C0C5-8B4B-4194-92F8-7069B4408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8163">
            <a:off x="4454685" y="-26147"/>
            <a:ext cx="460942" cy="460942"/>
          </a:xfrm>
          <a:prstGeom prst="rect">
            <a:avLst/>
          </a:prstGeom>
        </p:spPr>
      </p:pic>
      <p:pic>
        <p:nvPicPr>
          <p:cNvPr id="131" name="図 130">
            <a:extLst>
              <a:ext uri="{FF2B5EF4-FFF2-40B4-BE49-F238E27FC236}">
                <a16:creationId xmlns:a16="http://schemas.microsoft.com/office/drawing/2014/main" id="{A92729E0-B65C-47E2-909B-50E99D5B5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59131">
            <a:off x="4202906" y="83007"/>
            <a:ext cx="329489" cy="329489"/>
          </a:xfrm>
          <a:prstGeom prst="rect">
            <a:avLst/>
          </a:prstGeom>
        </p:spPr>
      </p:pic>
      <p:sp>
        <p:nvSpPr>
          <p:cNvPr id="133" name="吹き出し: 角を丸めた四角形 132">
            <a:extLst>
              <a:ext uri="{FF2B5EF4-FFF2-40B4-BE49-F238E27FC236}">
                <a16:creationId xmlns:a16="http://schemas.microsoft.com/office/drawing/2014/main" id="{4B2BB610-D035-4D54-B988-982867A8671F}"/>
              </a:ext>
            </a:extLst>
          </p:cNvPr>
          <p:cNvSpPr/>
          <p:nvPr/>
        </p:nvSpPr>
        <p:spPr>
          <a:xfrm>
            <a:off x="-1345627" y="3106134"/>
            <a:ext cx="997089" cy="322973"/>
          </a:xfrm>
          <a:prstGeom prst="wedgeRoundRectCallout">
            <a:avLst>
              <a:gd name="adj1" fmla="val 7914"/>
              <a:gd name="adj2" fmla="val -84413"/>
              <a:gd name="adj3" fmla="val 1666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踏み台作業もお手の物</a:t>
            </a:r>
          </a:p>
        </p:txBody>
      </p:sp>
      <p:sp>
        <p:nvSpPr>
          <p:cNvPr id="65" name="テキスト ボックス 64">
            <a:extLst>
              <a:ext uri="{FF2B5EF4-FFF2-40B4-BE49-F238E27FC236}">
                <a16:creationId xmlns:a16="http://schemas.microsoft.com/office/drawing/2014/main" id="{96E4A300-4FD0-4410-970B-4D6797BF6840}"/>
              </a:ext>
            </a:extLst>
          </p:cNvPr>
          <p:cNvSpPr txBox="1"/>
          <p:nvPr/>
        </p:nvSpPr>
        <p:spPr>
          <a:xfrm>
            <a:off x="6453214" y="5021090"/>
            <a:ext cx="1973963" cy="1708160"/>
          </a:xfrm>
          <a:prstGeom prst="rect">
            <a:avLst/>
          </a:prstGeom>
          <a:noFill/>
        </p:spPr>
        <p:txBody>
          <a:bodyPr wrap="square" rtlCol="0">
            <a:spAutoFit/>
          </a:bodyPr>
          <a:lstStyle/>
          <a:p>
            <a:pPr>
              <a:lnSpc>
                <a:spcPts val="1400"/>
              </a:lnSpc>
            </a:pPr>
            <a:r>
              <a:rPr kumimoji="1" lang="en-US" altLang="ja-JP" sz="1100" dirty="0">
                <a:latin typeface="HG丸ｺﾞｼｯｸM-PRO" panose="020F0600000000000000" pitchFamily="50" charset="-128"/>
                <a:ea typeface="HG丸ｺﾞｼｯｸM-PRO" panose="020F0600000000000000" pitchFamily="50" charset="-128"/>
              </a:rPr>
              <a:t>12/18</a:t>
            </a:r>
            <a:r>
              <a:rPr kumimoji="1" lang="ja-JP" altLang="en-US" sz="1100" dirty="0">
                <a:latin typeface="HG丸ｺﾞｼｯｸM-PRO" panose="020F0600000000000000" pitchFamily="50" charset="-128"/>
                <a:ea typeface="HG丸ｺﾞｼｯｸM-PRO" panose="020F0600000000000000" pitchFamily="50" charset="-128"/>
              </a:rPr>
              <a:t>㈬ 在宅福祉サービス推進委員会によるクリスマス配食が行われました。サンタの衣装に着替え、お弁当とクリスマスケーキ、プレゼントを届けました。推進委員の皆さんにも日頃の活動に感謝を込めてプレゼントが手渡されました。　　　　</a:t>
            </a:r>
            <a:r>
              <a:rPr kumimoji="1" lang="ja-JP" altLang="en-US" sz="1200" dirty="0">
                <a:latin typeface="HG丸ｺﾞｼｯｸM-PRO" panose="020F0600000000000000" pitchFamily="50" charset="-128"/>
                <a:ea typeface="HG丸ｺﾞｼｯｸM-PRO" panose="020F0600000000000000" pitchFamily="50" charset="-128"/>
              </a:rPr>
              <a:t>　　　　　　　　</a:t>
            </a:r>
            <a:r>
              <a:rPr kumimoji="1" lang="ja-JP" altLang="en-US" sz="1100" dirty="0">
                <a:latin typeface="HG丸ｺﾞｼｯｸM-PRO" panose="020F0600000000000000" pitchFamily="50" charset="-128"/>
                <a:ea typeface="HG丸ｺﾞｼｯｸM-PRO" panose="020F0600000000000000" pitchFamily="50" charset="-128"/>
              </a:rPr>
              <a:t>　　</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22" name="吹き出し: 角を丸めた四角形 121">
            <a:extLst>
              <a:ext uri="{FF2B5EF4-FFF2-40B4-BE49-F238E27FC236}">
                <a16:creationId xmlns:a16="http://schemas.microsoft.com/office/drawing/2014/main" id="{F4FE4223-32B3-496A-BA39-765AC9053781}"/>
              </a:ext>
            </a:extLst>
          </p:cNvPr>
          <p:cNvSpPr/>
          <p:nvPr/>
        </p:nvSpPr>
        <p:spPr>
          <a:xfrm>
            <a:off x="-1483299" y="4866107"/>
            <a:ext cx="1386748" cy="497840"/>
          </a:xfrm>
          <a:prstGeom prst="wedgeRoundRectCallout">
            <a:avLst>
              <a:gd name="adj1" fmla="val 3697"/>
              <a:gd name="adj2" fmla="val -78633"/>
              <a:gd name="adj3" fmla="val 1666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1</a:t>
            </a:r>
            <a:r>
              <a:rPr kumimoji="1" lang="ja-JP" altLang="en-US" sz="1000" dirty="0">
                <a:latin typeface="HG丸ｺﾞｼｯｸM-PRO" panose="020F0600000000000000" pitchFamily="50" charset="-128"/>
                <a:ea typeface="HG丸ｺﾞｼｯｸM-PRO" panose="020F0600000000000000" pitchFamily="50" charset="-128"/>
              </a:rPr>
              <a:t>袋１００円以上の寄付が赤い羽根共同募金へ！</a:t>
            </a:r>
          </a:p>
        </p:txBody>
      </p:sp>
      <p:sp>
        <p:nvSpPr>
          <p:cNvPr id="116" name="テキスト ボックス 115">
            <a:extLst>
              <a:ext uri="{FF2B5EF4-FFF2-40B4-BE49-F238E27FC236}">
                <a16:creationId xmlns:a16="http://schemas.microsoft.com/office/drawing/2014/main" id="{3440A49D-CF36-4704-85AB-1787AD8D08DE}"/>
              </a:ext>
            </a:extLst>
          </p:cNvPr>
          <p:cNvSpPr txBox="1"/>
          <p:nvPr/>
        </p:nvSpPr>
        <p:spPr>
          <a:xfrm>
            <a:off x="1373058" y="5529291"/>
            <a:ext cx="2192746" cy="1107996"/>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12/13</a:t>
            </a:r>
            <a:r>
              <a:rPr kumimoji="1" lang="ja-JP" altLang="en-US" sz="1100" dirty="0">
                <a:latin typeface="HG丸ｺﾞｼｯｸM-PRO" panose="020F0600000000000000" pitchFamily="50" charset="-128"/>
                <a:ea typeface="HG丸ｺﾞｼｯｸM-PRO" panose="020F0600000000000000" pitchFamily="50" charset="-128"/>
              </a:rPr>
              <a:t>㈮ りすたにてレインボーヒルズ主催のオレンジカフェが開催されました。この日は今年最後の開催とあって脳トレと体操あと、飲み物とケーキ、ビンゴゲームで楽しみました。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8" name="楕円 17">
            <a:extLst>
              <a:ext uri="{FF2B5EF4-FFF2-40B4-BE49-F238E27FC236}">
                <a16:creationId xmlns:a16="http://schemas.microsoft.com/office/drawing/2014/main" id="{FA9AB9BA-1D86-4A43-BC1B-38BCE95EAD67}"/>
              </a:ext>
            </a:extLst>
          </p:cNvPr>
          <p:cNvSpPr/>
          <p:nvPr/>
        </p:nvSpPr>
        <p:spPr>
          <a:xfrm>
            <a:off x="10353778" y="6358888"/>
            <a:ext cx="700565" cy="231164"/>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a:latin typeface="HG丸ｺﾞｼｯｸM-PRO" panose="020F0600000000000000" pitchFamily="50" charset="-128"/>
                <a:ea typeface="HG丸ｺﾞｼｯｸM-PRO" panose="020F0600000000000000" pitchFamily="50" charset="-128"/>
              </a:rPr>
              <a:t>南部</a:t>
            </a:r>
          </a:p>
        </p:txBody>
      </p:sp>
      <p:sp>
        <p:nvSpPr>
          <p:cNvPr id="82" name="楕円 81">
            <a:extLst>
              <a:ext uri="{FF2B5EF4-FFF2-40B4-BE49-F238E27FC236}">
                <a16:creationId xmlns:a16="http://schemas.microsoft.com/office/drawing/2014/main" id="{60F68BD4-ABA2-456E-BEEE-E5DC0D91D10C}"/>
              </a:ext>
            </a:extLst>
          </p:cNvPr>
          <p:cNvSpPr/>
          <p:nvPr/>
        </p:nvSpPr>
        <p:spPr>
          <a:xfrm>
            <a:off x="10385280" y="5812305"/>
            <a:ext cx="865170" cy="270984"/>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a:latin typeface="HG丸ｺﾞｼｯｸM-PRO" panose="020F0600000000000000" pitchFamily="50" charset="-128"/>
                <a:ea typeface="HG丸ｺﾞｼｯｸM-PRO" panose="020F0600000000000000" pitchFamily="50" charset="-128"/>
              </a:rPr>
              <a:t>真谷地</a:t>
            </a:r>
          </a:p>
        </p:txBody>
      </p:sp>
      <p:sp>
        <p:nvSpPr>
          <p:cNvPr id="84" name="楕円 83">
            <a:extLst>
              <a:ext uri="{FF2B5EF4-FFF2-40B4-BE49-F238E27FC236}">
                <a16:creationId xmlns:a16="http://schemas.microsoft.com/office/drawing/2014/main" id="{5D8E1522-012E-40A6-BE02-2C711AA10DEC}"/>
              </a:ext>
            </a:extLst>
          </p:cNvPr>
          <p:cNvSpPr/>
          <p:nvPr/>
        </p:nvSpPr>
        <p:spPr>
          <a:xfrm>
            <a:off x="10180782" y="5563025"/>
            <a:ext cx="901435" cy="212891"/>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a:latin typeface="HG丸ｺﾞｼｯｸM-PRO" panose="020F0600000000000000" pitchFamily="50" charset="-128"/>
                <a:ea typeface="HG丸ｺﾞｼｯｸM-PRO" panose="020F0600000000000000" pitchFamily="50" charset="-128"/>
              </a:rPr>
              <a:t>紅葉山</a:t>
            </a:r>
          </a:p>
        </p:txBody>
      </p:sp>
      <p:sp>
        <p:nvSpPr>
          <p:cNvPr id="77" name="テキスト ボックス 76">
            <a:extLst>
              <a:ext uri="{FF2B5EF4-FFF2-40B4-BE49-F238E27FC236}">
                <a16:creationId xmlns:a16="http://schemas.microsoft.com/office/drawing/2014/main" id="{86EFE5D1-75B1-42DA-86B2-7F79D5E8CCF9}"/>
              </a:ext>
            </a:extLst>
          </p:cNvPr>
          <p:cNvSpPr txBox="1"/>
          <p:nvPr/>
        </p:nvSpPr>
        <p:spPr>
          <a:xfrm>
            <a:off x="1255350" y="2031086"/>
            <a:ext cx="2561725" cy="1490152"/>
          </a:xfrm>
          <a:prstGeom prst="rect">
            <a:avLst/>
          </a:prstGeom>
          <a:noFill/>
        </p:spPr>
        <p:txBody>
          <a:bodyPr wrap="square" rtlCol="0">
            <a:spAutoFit/>
          </a:bodyPr>
          <a:lstStyle/>
          <a:p>
            <a:pPr>
              <a:lnSpc>
                <a:spcPts val="1600"/>
              </a:lnSpc>
            </a:pPr>
            <a:r>
              <a:rPr kumimoji="1" lang="ja-JP" altLang="en-US" sz="1100" dirty="0">
                <a:latin typeface="HG丸ｺﾞｼｯｸM-PRO" panose="020F0600000000000000" pitchFamily="50" charset="-128"/>
                <a:ea typeface="HG丸ｺﾞｼｯｸM-PRO" panose="020F0600000000000000" pitchFamily="50" charset="-128"/>
              </a:rPr>
              <a:t>定期的な掃除のほか、新規の利用者が増え、年末の掃除の依頼で換気扇掃除や蛍光灯の拭き掃除などでボランティアサポーターが大活躍しています。</a:t>
            </a:r>
            <a:endParaRPr kumimoji="1" lang="en-US" altLang="ja-JP" sz="1100" dirty="0">
              <a:latin typeface="HG丸ｺﾞｼｯｸM-PRO" panose="020F0600000000000000" pitchFamily="50" charset="-128"/>
              <a:ea typeface="HG丸ｺﾞｼｯｸM-PRO" panose="020F0600000000000000" pitchFamily="50" charset="-128"/>
            </a:endParaRPr>
          </a:p>
          <a:p>
            <a:pPr algn="ctr">
              <a:lnSpc>
                <a:spcPts val="1600"/>
              </a:lnSpc>
            </a:pPr>
            <a:r>
              <a:rPr kumimoji="1" lang="ja-JP" altLang="en-US" sz="1100" dirty="0">
                <a:latin typeface="HG丸ｺﾞｼｯｸM-PRO" panose="020F0600000000000000" pitchFamily="50" charset="-128"/>
                <a:ea typeface="HG丸ｺﾞｼｯｸM-PRO" panose="020F0600000000000000" pitchFamily="50" charset="-128"/>
              </a:rPr>
              <a:t>まずはお気軽にお問い合わせください　</a:t>
            </a:r>
            <a:endParaRPr kumimoji="1" lang="en-US" altLang="ja-JP" sz="1100" dirty="0">
              <a:latin typeface="HG丸ｺﾞｼｯｸM-PRO" panose="020F0600000000000000" pitchFamily="50" charset="-128"/>
              <a:ea typeface="HG丸ｺﾞｼｯｸM-PRO" panose="020F0600000000000000" pitchFamily="50" charset="-128"/>
            </a:endParaRPr>
          </a:p>
          <a:p>
            <a:pPr algn="ctr">
              <a:lnSpc>
                <a:spcPts val="1600"/>
              </a:lnSpc>
            </a:pPr>
            <a:r>
              <a:rPr kumimoji="1" lang="ja-JP" altLang="en-US" sz="1200" dirty="0">
                <a:latin typeface="HG丸ｺﾞｼｯｸM-PRO" panose="020F0600000000000000" pitchFamily="50" charset="-128"/>
                <a:ea typeface="HG丸ｺﾞｼｯｸM-PRO" panose="020F0600000000000000" pitchFamily="50" charset="-128"/>
              </a:rPr>
              <a:t>☎</a:t>
            </a:r>
            <a:r>
              <a:rPr kumimoji="1" lang="ja-JP" altLang="en-US" sz="1200" b="1" dirty="0">
                <a:latin typeface="HG丸ｺﾞｼｯｸM-PRO" panose="020F0600000000000000" pitchFamily="50" charset="-128"/>
                <a:ea typeface="HG丸ｺﾞｼｯｸM-PRO" panose="020F0600000000000000" pitchFamily="50" charset="-128"/>
              </a:rPr>
              <a:t>５６</a:t>
            </a:r>
            <a:r>
              <a:rPr kumimoji="1" lang="en-US" altLang="ja-JP" sz="1200" b="1" dirty="0">
                <a:latin typeface="HG丸ｺﾞｼｯｸM-PRO" panose="020F0600000000000000" pitchFamily="50" charset="-128"/>
                <a:ea typeface="HG丸ｺﾞｼｯｸM-PRO" panose="020F0600000000000000" pitchFamily="50" charset="-128"/>
              </a:rPr>
              <a:t>-</a:t>
            </a:r>
            <a:r>
              <a:rPr kumimoji="1" lang="ja-JP" altLang="en-US" sz="1200" b="1" dirty="0">
                <a:latin typeface="HG丸ｺﾞｼｯｸM-PRO" panose="020F0600000000000000" pitchFamily="50" charset="-128"/>
                <a:ea typeface="HG丸ｺﾞｼｯｸM-PRO" panose="020F0600000000000000" pitchFamily="50" charset="-128"/>
              </a:rPr>
              <a:t>６００４</a:t>
            </a:r>
            <a:endParaRPr kumimoji="1" lang="en-US" altLang="ja-JP" sz="1200" b="1" dirty="0">
              <a:latin typeface="HG丸ｺﾞｼｯｸM-PRO" panose="020F0600000000000000" pitchFamily="50" charset="-128"/>
              <a:ea typeface="HG丸ｺﾞｼｯｸM-PRO" panose="020F0600000000000000" pitchFamily="50" charset="-128"/>
            </a:endParaRPr>
          </a:p>
          <a:p>
            <a:pPr>
              <a:lnSpc>
                <a:spcPts val="1320"/>
              </a:lnSpc>
            </a:pPr>
            <a:r>
              <a:rPr kumimoji="1" lang="ja-JP" altLang="en-US" sz="1050" dirty="0">
                <a:latin typeface="HG丸ｺﾞｼｯｸM-PRO" panose="020F0600000000000000" pitchFamily="50" charset="-128"/>
                <a:ea typeface="HG丸ｺﾞｼｯｸM-PRO" panose="020F0600000000000000" pitchFamily="50" charset="-128"/>
              </a:rPr>
              <a:t>（社協内 生活支援コーディネーター</a:t>
            </a:r>
            <a:r>
              <a:rPr kumimoji="1" lang="ja-JP" altLang="en-US" sz="1100" dirty="0">
                <a:latin typeface="HG丸ｺﾞｼｯｸM-PRO" panose="020F0600000000000000" pitchFamily="50" charset="-128"/>
                <a:ea typeface="HG丸ｺﾞｼｯｸM-PRO" panose="020F0600000000000000" pitchFamily="50" charset="-128"/>
              </a:rPr>
              <a:t>）</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75" name="吹き出し: 角を丸めた四角形 74">
            <a:extLst>
              <a:ext uri="{FF2B5EF4-FFF2-40B4-BE49-F238E27FC236}">
                <a16:creationId xmlns:a16="http://schemas.microsoft.com/office/drawing/2014/main" id="{22D592A6-05CA-40BC-8140-92CBB06B436D}"/>
              </a:ext>
            </a:extLst>
          </p:cNvPr>
          <p:cNvSpPr/>
          <p:nvPr/>
        </p:nvSpPr>
        <p:spPr>
          <a:xfrm>
            <a:off x="-1440726" y="3905976"/>
            <a:ext cx="1187286" cy="338555"/>
          </a:xfrm>
          <a:prstGeom prst="wedgeRoundRectCallout">
            <a:avLst>
              <a:gd name="adj1" fmla="val -8581"/>
              <a:gd name="adj2" fmla="val 58358"/>
              <a:gd name="adj3" fmla="val 16667"/>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a:latin typeface="HG丸ｺﾞｼｯｸM-PRO" panose="020F0600000000000000" pitchFamily="50" charset="-128"/>
                <a:ea typeface="HG丸ｺﾞｼｯｸM-PRO" panose="020F0600000000000000" pitchFamily="50" charset="-128"/>
              </a:rPr>
              <a:t>前沢先生の</a:t>
            </a:r>
            <a:endParaRPr kumimoji="1" lang="en-US" altLang="ja-JP" sz="900" dirty="0">
              <a:latin typeface="HG丸ｺﾞｼｯｸM-PRO" panose="020F0600000000000000" pitchFamily="50" charset="-128"/>
              <a:ea typeface="HG丸ｺﾞｼｯｸM-PRO" panose="020F0600000000000000" pitchFamily="50" charset="-128"/>
            </a:endParaRPr>
          </a:p>
          <a:p>
            <a:pPr algn="ctr"/>
            <a:r>
              <a:rPr kumimoji="1" lang="ja-JP" altLang="en-US" sz="900" dirty="0">
                <a:latin typeface="HG丸ｺﾞｼｯｸM-PRO" panose="020F0600000000000000" pitchFamily="50" charset="-128"/>
                <a:ea typeface="HG丸ｺﾞｼｯｸM-PRO" panose="020F0600000000000000" pitchFamily="50" charset="-128"/>
              </a:rPr>
              <a:t>ハーモニカ演奏</a:t>
            </a:r>
            <a:endParaRPr kumimoji="1" lang="en-US" altLang="ja-JP" sz="900" dirty="0">
              <a:latin typeface="HG丸ｺﾞｼｯｸM-PRO" panose="020F0600000000000000" pitchFamily="50" charset="-128"/>
              <a:ea typeface="HG丸ｺﾞｼｯｸM-PRO" panose="020F0600000000000000" pitchFamily="50" charset="-128"/>
            </a:endParaRPr>
          </a:p>
        </p:txBody>
      </p:sp>
      <p:sp>
        <p:nvSpPr>
          <p:cNvPr id="22" name="吹き出し: 角を丸めた四角形 21">
            <a:extLst>
              <a:ext uri="{FF2B5EF4-FFF2-40B4-BE49-F238E27FC236}">
                <a16:creationId xmlns:a16="http://schemas.microsoft.com/office/drawing/2014/main" id="{CB658755-2250-D60E-8276-3A6F5251E32E}"/>
              </a:ext>
            </a:extLst>
          </p:cNvPr>
          <p:cNvSpPr/>
          <p:nvPr/>
        </p:nvSpPr>
        <p:spPr>
          <a:xfrm>
            <a:off x="-1440725" y="5671536"/>
            <a:ext cx="1187285" cy="338555"/>
          </a:xfrm>
          <a:prstGeom prst="wedgeRoundRectCallout">
            <a:avLst>
              <a:gd name="adj1" fmla="val -8581"/>
              <a:gd name="adj2" fmla="val 58358"/>
              <a:gd name="adj3" fmla="val 16667"/>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a:latin typeface="HG丸ｺﾞｼｯｸM-PRO" panose="020F0600000000000000" pitchFamily="50" charset="-128"/>
                <a:ea typeface="HG丸ｺﾞｼｯｸM-PRO" panose="020F0600000000000000" pitchFamily="50" charset="-128"/>
              </a:rPr>
              <a:t>脳トレ</a:t>
            </a:r>
            <a:endParaRPr kumimoji="1" lang="en-US" altLang="ja-JP" sz="900" dirty="0">
              <a:latin typeface="HG丸ｺﾞｼｯｸM-PRO" panose="020F0600000000000000" pitchFamily="50" charset="-128"/>
              <a:ea typeface="HG丸ｺﾞｼｯｸM-PRO" panose="020F0600000000000000" pitchFamily="50" charset="-128"/>
            </a:endParaRPr>
          </a:p>
          <a:p>
            <a:pPr algn="ctr"/>
            <a:r>
              <a:rPr kumimoji="1" lang="ja-JP" altLang="en-US" sz="900" dirty="0">
                <a:latin typeface="HG丸ｺﾞｼｯｸM-PRO" panose="020F0600000000000000" pitchFamily="50" charset="-128"/>
                <a:ea typeface="HG丸ｺﾞｼｯｸM-PRO" panose="020F0600000000000000" pitchFamily="50" charset="-128"/>
              </a:rPr>
              <a:t>後出しジャンケン</a:t>
            </a:r>
            <a:endParaRPr kumimoji="1" lang="en-US" altLang="ja-JP" sz="900" dirty="0">
              <a:latin typeface="HG丸ｺﾞｼｯｸM-PRO" panose="020F0600000000000000" pitchFamily="50" charset="-128"/>
              <a:ea typeface="HG丸ｺﾞｼｯｸM-PRO" panose="020F0600000000000000" pitchFamily="50" charset="-128"/>
            </a:endParaRPr>
          </a:p>
        </p:txBody>
      </p:sp>
      <p:sp>
        <p:nvSpPr>
          <p:cNvPr id="9" name="吹き出し: 角を丸めた四角形 8">
            <a:extLst>
              <a:ext uri="{FF2B5EF4-FFF2-40B4-BE49-F238E27FC236}">
                <a16:creationId xmlns:a16="http://schemas.microsoft.com/office/drawing/2014/main" id="{09E0BDFE-05B3-CFDC-1041-775F7CFF366F}"/>
              </a:ext>
            </a:extLst>
          </p:cNvPr>
          <p:cNvSpPr/>
          <p:nvPr/>
        </p:nvSpPr>
        <p:spPr>
          <a:xfrm>
            <a:off x="-1483299" y="1935865"/>
            <a:ext cx="1242147" cy="365612"/>
          </a:xfrm>
          <a:prstGeom prst="wedgeRoundRectCallout">
            <a:avLst>
              <a:gd name="adj1" fmla="val -21629"/>
              <a:gd name="adj2" fmla="val 80552"/>
              <a:gd name="adj3" fmla="val 16667"/>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a:latin typeface="HG丸ｺﾞｼｯｸM-PRO" panose="020F0600000000000000" pitchFamily="50" charset="-128"/>
                <a:ea typeface="HG丸ｺﾞｼｯｸM-PRO" panose="020F0600000000000000" pitchFamily="50" charset="-128"/>
              </a:rPr>
              <a:t>時事問題の穴埋めチャレンジ中</a:t>
            </a:r>
          </a:p>
        </p:txBody>
      </p:sp>
      <p:pic>
        <p:nvPicPr>
          <p:cNvPr id="15" name="図 14">
            <a:extLst>
              <a:ext uri="{FF2B5EF4-FFF2-40B4-BE49-F238E27FC236}">
                <a16:creationId xmlns:a16="http://schemas.microsoft.com/office/drawing/2014/main" id="{75761011-C839-75DD-FD66-BB9ED7E75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 y="779948"/>
            <a:ext cx="788113" cy="788113"/>
          </a:xfrm>
          <a:prstGeom prst="rect">
            <a:avLst/>
          </a:prstGeom>
        </p:spPr>
      </p:pic>
      <p:pic>
        <p:nvPicPr>
          <p:cNvPr id="28" name="図 27">
            <a:extLst>
              <a:ext uri="{FF2B5EF4-FFF2-40B4-BE49-F238E27FC236}">
                <a16:creationId xmlns:a16="http://schemas.microsoft.com/office/drawing/2014/main" id="{5B05EAC1-4230-8EE0-8034-B54C6A35F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6" y="236785"/>
            <a:ext cx="335692" cy="573729"/>
          </a:xfrm>
          <a:prstGeom prst="rect">
            <a:avLst/>
          </a:prstGeom>
        </p:spPr>
      </p:pic>
      <p:sp>
        <p:nvSpPr>
          <p:cNvPr id="47" name="吹き出し: 円形 46">
            <a:extLst>
              <a:ext uri="{FF2B5EF4-FFF2-40B4-BE49-F238E27FC236}">
                <a16:creationId xmlns:a16="http://schemas.microsoft.com/office/drawing/2014/main" id="{4D17FF03-33E4-4BC7-A70D-88FC03BEB96E}"/>
              </a:ext>
            </a:extLst>
          </p:cNvPr>
          <p:cNvSpPr/>
          <p:nvPr/>
        </p:nvSpPr>
        <p:spPr>
          <a:xfrm rot="21027088">
            <a:off x="316914" y="71012"/>
            <a:ext cx="1344933" cy="333566"/>
          </a:xfrm>
          <a:prstGeom prst="wedgeEllipseCallout">
            <a:avLst>
              <a:gd name="adj1" fmla="val 32659"/>
              <a:gd name="adj2" fmla="val 64160"/>
            </a:avLst>
          </a:prstGeom>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rgbClr val="C00000"/>
                </a:solidFill>
                <a:latin typeface="HG丸ｺﾞｼｯｸM-PRO" panose="020F0600000000000000" pitchFamily="50" charset="-128"/>
                <a:ea typeface="HG丸ｺﾞｼｯｸM-PRO" panose="020F0600000000000000" pitchFamily="50" charset="-128"/>
              </a:rPr>
              <a:t>みんなで</a:t>
            </a:r>
          </a:p>
        </p:txBody>
      </p:sp>
      <p:pic>
        <p:nvPicPr>
          <p:cNvPr id="25" name="図 24">
            <a:extLst>
              <a:ext uri="{FF2B5EF4-FFF2-40B4-BE49-F238E27FC236}">
                <a16:creationId xmlns:a16="http://schemas.microsoft.com/office/drawing/2014/main" id="{A83D14EB-E933-7D99-75C9-441E47E131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434" y="244484"/>
            <a:ext cx="278682" cy="612487"/>
          </a:xfrm>
          <a:prstGeom prst="rect">
            <a:avLst/>
          </a:prstGeom>
        </p:spPr>
      </p:pic>
      <p:sp>
        <p:nvSpPr>
          <p:cNvPr id="7" name="テキスト ボックス 6">
            <a:extLst>
              <a:ext uri="{FF2B5EF4-FFF2-40B4-BE49-F238E27FC236}">
                <a16:creationId xmlns:a16="http://schemas.microsoft.com/office/drawing/2014/main" id="{AB09D9BC-E2BD-EA84-B8B1-C5D77C277844}"/>
              </a:ext>
            </a:extLst>
          </p:cNvPr>
          <p:cNvSpPr txBox="1"/>
          <p:nvPr/>
        </p:nvSpPr>
        <p:spPr>
          <a:xfrm>
            <a:off x="1414889" y="3985509"/>
            <a:ext cx="2215853" cy="1446550"/>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12/7</a:t>
            </a:r>
            <a:r>
              <a:rPr kumimoji="1" lang="ja-JP" altLang="en-US" sz="1100" dirty="0">
                <a:latin typeface="HG丸ｺﾞｼｯｸM-PRO" panose="020F0600000000000000" pitchFamily="50" charset="-128"/>
                <a:ea typeface="HG丸ｺﾞｼｯｸM-PRO" panose="020F0600000000000000" pitchFamily="50" charset="-128"/>
              </a:rPr>
              <a:t>㈯ デイサービスすずらんにて</a:t>
            </a:r>
            <a:r>
              <a:rPr kumimoji="1" lang="en-US" altLang="ja-JP" sz="1100" dirty="0">
                <a:latin typeface="HG丸ｺﾞｼｯｸM-PRO" panose="020F0600000000000000" pitchFamily="50" charset="-128"/>
                <a:ea typeface="HG丸ｺﾞｼｯｸM-PRO" panose="020F0600000000000000" pitchFamily="50" charset="-128"/>
              </a:rPr>
              <a:t>GH</a:t>
            </a:r>
            <a:r>
              <a:rPr kumimoji="1" lang="ja-JP" altLang="en-US" sz="1100" dirty="0">
                <a:latin typeface="HG丸ｺﾞｼｯｸM-PRO" panose="020F0600000000000000" pitchFamily="50" charset="-128"/>
                <a:ea typeface="HG丸ｺﾞｼｯｸM-PRO" panose="020F0600000000000000" pitchFamily="50" charset="-128"/>
              </a:rPr>
              <a:t>まどか主催のオレンジカフェが開催されました。</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前半はふまネットを使って、冬の不安定な足場に備えて体操を行いました。その後の昼食は暖かいおでん。皆さん「おいしい」と舌鼓をうっていました。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0" name="テキスト ボックス 9">
            <a:extLst>
              <a:ext uri="{FF2B5EF4-FFF2-40B4-BE49-F238E27FC236}">
                <a16:creationId xmlns:a16="http://schemas.microsoft.com/office/drawing/2014/main" id="{525AE3F4-9EB0-8903-4CE4-A1BA141B20B3}"/>
              </a:ext>
            </a:extLst>
          </p:cNvPr>
          <p:cNvSpPr txBox="1"/>
          <p:nvPr/>
        </p:nvSpPr>
        <p:spPr>
          <a:xfrm>
            <a:off x="6463742" y="624852"/>
            <a:ext cx="1945910" cy="1631216"/>
          </a:xfrm>
          <a:prstGeom prst="rect">
            <a:avLst/>
          </a:prstGeom>
          <a:noFill/>
        </p:spPr>
        <p:txBody>
          <a:bodyPr wrap="square" rtlCol="0">
            <a:spAutoFit/>
          </a:bodyPr>
          <a:lstStyle/>
          <a:p>
            <a:pPr>
              <a:lnSpc>
                <a:spcPts val="1200"/>
              </a:lnSpc>
            </a:pPr>
            <a:r>
              <a:rPr kumimoji="1" lang="en-US" altLang="ja-JP" sz="1100" dirty="0">
                <a:latin typeface="HG丸ｺﾞｼｯｸM-PRO" panose="020F0600000000000000" pitchFamily="50" charset="-128"/>
                <a:ea typeface="HG丸ｺﾞｼｯｸM-PRO" panose="020F0600000000000000" pitchFamily="50" charset="-128"/>
              </a:rPr>
              <a:t>12/6</a:t>
            </a:r>
            <a:r>
              <a:rPr kumimoji="1" lang="ja-JP" altLang="en-US" sz="1100" dirty="0">
                <a:latin typeface="HG丸ｺﾞｼｯｸM-PRO" panose="020F0600000000000000" pitchFamily="50" charset="-128"/>
                <a:ea typeface="HG丸ｺﾞｼｯｸM-PRO" panose="020F0600000000000000" pitchFamily="50" charset="-128"/>
              </a:rPr>
              <a:t>㈮ ゆうばり小学校にて５年生を対象に、</a:t>
            </a:r>
            <a:r>
              <a:rPr kumimoji="1" lang="en-US" altLang="ja-JP" sz="1100" dirty="0">
                <a:latin typeface="HG丸ｺﾞｼｯｸM-PRO" panose="020F0600000000000000" pitchFamily="50" charset="-128"/>
                <a:ea typeface="HG丸ｺﾞｼｯｸM-PRO" panose="020F0600000000000000" pitchFamily="50" charset="-128"/>
              </a:rPr>
              <a:t>GH</a:t>
            </a:r>
            <a:r>
              <a:rPr kumimoji="1" lang="ja-JP" altLang="en-US" sz="1100" dirty="0">
                <a:latin typeface="HG丸ｺﾞｼｯｸM-PRO" panose="020F0600000000000000" pitchFamily="50" charset="-128"/>
                <a:ea typeface="HG丸ｺﾞｼｯｸM-PRO" panose="020F0600000000000000" pitchFamily="50" charset="-128"/>
              </a:rPr>
              <a:t>まどかのキャラバンメイトによる認知症サポーター養成講座が開催されました。「なぜ認知症になるのか」「どのようなことを忘れるのか」など、施設などで実際にあったことを絡めて講義が行われました。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1" name="テキスト ボックス 10">
            <a:extLst>
              <a:ext uri="{FF2B5EF4-FFF2-40B4-BE49-F238E27FC236}">
                <a16:creationId xmlns:a16="http://schemas.microsoft.com/office/drawing/2014/main" id="{2ADA7539-491E-479E-0773-A660C8F84BB8}"/>
              </a:ext>
            </a:extLst>
          </p:cNvPr>
          <p:cNvSpPr txBox="1"/>
          <p:nvPr/>
        </p:nvSpPr>
        <p:spPr>
          <a:xfrm>
            <a:off x="5085864" y="94001"/>
            <a:ext cx="4724862" cy="584775"/>
          </a:xfrm>
          <a:prstGeom prst="rect">
            <a:avLst/>
          </a:prstGeom>
          <a:noFill/>
        </p:spPr>
        <p:txBody>
          <a:bodyPr wrap="square" rtlCol="0">
            <a:spAutoFit/>
          </a:bodyPr>
          <a:lstStyle/>
          <a:p>
            <a:pPr algn="ctr"/>
            <a:r>
              <a:rPr kumimoji="1" lang="ja-JP" altLang="en-US" sz="1600" b="1" i="1" dirty="0"/>
              <a:t>ゆう小総合学習　</a:t>
            </a:r>
            <a:endParaRPr kumimoji="1" lang="en-US" altLang="ja-JP" sz="1600" b="1" i="1" dirty="0"/>
          </a:p>
          <a:p>
            <a:pPr algn="ctr"/>
            <a:r>
              <a:rPr kumimoji="1" lang="ja-JP" altLang="en-US" sz="1600" b="1" i="1" dirty="0"/>
              <a:t>認知症サポーター養成講座</a:t>
            </a:r>
            <a:endParaRPr kumimoji="1" lang="en-US" altLang="ja-JP" sz="1600" b="1" i="1" dirty="0"/>
          </a:p>
        </p:txBody>
      </p:sp>
      <p:sp>
        <p:nvSpPr>
          <p:cNvPr id="16" name="テキスト ボックス 15">
            <a:extLst>
              <a:ext uri="{FF2B5EF4-FFF2-40B4-BE49-F238E27FC236}">
                <a16:creationId xmlns:a16="http://schemas.microsoft.com/office/drawing/2014/main" id="{1E1B32F0-C5D2-5296-DF9A-A6CBB08883CD}"/>
              </a:ext>
            </a:extLst>
          </p:cNvPr>
          <p:cNvSpPr txBox="1"/>
          <p:nvPr/>
        </p:nvSpPr>
        <p:spPr>
          <a:xfrm>
            <a:off x="5094804" y="2865289"/>
            <a:ext cx="2357569" cy="1501117"/>
          </a:xfrm>
          <a:prstGeom prst="rect">
            <a:avLst/>
          </a:prstGeom>
          <a:noFill/>
        </p:spPr>
        <p:txBody>
          <a:bodyPr wrap="square" rtlCol="0">
            <a:spAutoFit/>
          </a:bodyPr>
          <a:lstStyle/>
          <a:p>
            <a:pPr>
              <a:lnSpc>
                <a:spcPts val="1600"/>
              </a:lnSpc>
            </a:pPr>
            <a:r>
              <a:rPr kumimoji="1" lang="en-US" altLang="ja-JP" sz="1100" dirty="0">
                <a:latin typeface="HG丸ｺﾞｼｯｸM-PRO" panose="020F0600000000000000" pitchFamily="50" charset="-128"/>
                <a:ea typeface="HG丸ｺﾞｼｯｸM-PRO" panose="020F0600000000000000" pitchFamily="50" charset="-128"/>
              </a:rPr>
              <a:t>12/14</a:t>
            </a:r>
            <a:r>
              <a:rPr kumimoji="1" lang="ja-JP" altLang="en-US" sz="1100" dirty="0">
                <a:latin typeface="HG丸ｺﾞｼｯｸM-PRO" panose="020F0600000000000000" pitchFamily="50" charset="-128"/>
                <a:ea typeface="HG丸ｺﾞｼｯｸM-PRO" panose="020F0600000000000000" pitchFamily="50" charset="-128"/>
              </a:rPr>
              <a:t>㈯ りすたにて</a:t>
            </a:r>
            <a:r>
              <a:rPr lang="ja-JP" altLang="en-US" sz="1100" b="0" i="0" dirty="0">
                <a:solidFill>
                  <a:srgbClr val="050505"/>
                </a:solidFill>
                <a:effectLst/>
                <a:latin typeface="HG丸ｺﾞｼｯｸM-PRO" panose="020F0600000000000000" pitchFamily="50" charset="-128"/>
                <a:ea typeface="HG丸ｺﾞｼｯｸM-PRO" panose="020F0600000000000000" pitchFamily="50" charset="-128"/>
              </a:rPr>
              <a:t>札幌市立大学デザイン学部</a:t>
            </a:r>
            <a:r>
              <a:rPr lang="ja-JP" altLang="en-US" sz="1100" dirty="0">
                <a:solidFill>
                  <a:srgbClr val="050505"/>
                </a:solidFill>
                <a:latin typeface="HG丸ｺﾞｼｯｸM-PRO" panose="020F0600000000000000" pitchFamily="50" charset="-128"/>
                <a:ea typeface="HG丸ｺﾞｼｯｸM-PRO" panose="020F0600000000000000" pitchFamily="50" charset="-128"/>
              </a:rPr>
              <a:t>による学習講座が</a:t>
            </a:r>
            <a:r>
              <a:rPr lang="ja-JP" altLang="en-US" sz="1100" b="0" i="0" dirty="0">
                <a:solidFill>
                  <a:srgbClr val="050505"/>
                </a:solidFill>
                <a:effectLst/>
                <a:latin typeface="HG丸ｺﾞｼｯｸM-PRO" panose="020F0600000000000000" pitchFamily="50" charset="-128"/>
                <a:ea typeface="HG丸ｺﾞｼｯｸM-PRO" panose="020F0600000000000000" pitchFamily="50" charset="-128"/>
              </a:rPr>
              <a:t>開催されました。</a:t>
            </a:r>
            <a:r>
              <a:rPr kumimoji="1" lang="ja-JP" altLang="en-US" sz="1100" dirty="0">
                <a:latin typeface="HG丸ｺﾞｼｯｸM-PRO" panose="020F0600000000000000" pitchFamily="50" charset="-128"/>
                <a:ea typeface="HG丸ｺﾞｼｯｸM-PRO" panose="020F0600000000000000" pitchFamily="50" charset="-128"/>
              </a:rPr>
              <a:t>今年は毛糸を使った干支づくりで、個性豊かな作品が出来上がりました。たくさんの市民の皆さんの参加により、大きな干支ツリーが完成しました。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7" name="テキスト ボックス 16">
            <a:extLst>
              <a:ext uri="{FF2B5EF4-FFF2-40B4-BE49-F238E27FC236}">
                <a16:creationId xmlns:a16="http://schemas.microsoft.com/office/drawing/2014/main" id="{13F578DD-2DD2-12DB-A046-FEB49ADFBD2B}"/>
              </a:ext>
            </a:extLst>
          </p:cNvPr>
          <p:cNvSpPr txBox="1"/>
          <p:nvPr/>
        </p:nvSpPr>
        <p:spPr>
          <a:xfrm>
            <a:off x="4988536" y="2377896"/>
            <a:ext cx="4780693" cy="553998"/>
          </a:xfrm>
          <a:prstGeom prst="rect">
            <a:avLst/>
          </a:prstGeom>
          <a:noFill/>
        </p:spPr>
        <p:txBody>
          <a:bodyPr wrap="square" rtlCol="0">
            <a:spAutoFit/>
          </a:bodyPr>
          <a:lstStyle/>
          <a:p>
            <a:r>
              <a:rPr kumimoji="1" lang="ja-JP" altLang="en-US" sz="1600" b="1" i="1" dirty="0"/>
              <a:t>りすた市民学習講座</a:t>
            </a:r>
            <a:r>
              <a:rPr lang="en-US" altLang="ja-JP" sz="1400" b="1" i="1" dirty="0">
                <a:solidFill>
                  <a:srgbClr val="050505"/>
                </a:solidFill>
                <a:latin typeface="Segoe UI Historic" panose="020B0502040204020203" pitchFamily="34" charset="0"/>
              </a:rPr>
              <a:t>『</a:t>
            </a:r>
            <a:r>
              <a:rPr lang="ja-JP" altLang="en-US" sz="1400" b="1" i="1" dirty="0">
                <a:solidFill>
                  <a:srgbClr val="050505"/>
                </a:solidFill>
                <a:effectLst/>
                <a:latin typeface="Segoe UI Historic" panose="020B0502040204020203" pitchFamily="34" charset="0"/>
              </a:rPr>
              <a:t>ゆくとしくるとし、</a:t>
            </a:r>
            <a:endParaRPr lang="en-US" altLang="ja-JP" sz="1400" b="1" i="1" dirty="0">
              <a:solidFill>
                <a:srgbClr val="050505"/>
              </a:solidFill>
              <a:effectLst/>
              <a:latin typeface="Segoe UI Historic" panose="020B0502040204020203" pitchFamily="34" charset="0"/>
            </a:endParaRPr>
          </a:p>
          <a:p>
            <a:r>
              <a:rPr lang="en-US" altLang="ja-JP" sz="1400" b="1" i="1" dirty="0">
                <a:solidFill>
                  <a:srgbClr val="050505"/>
                </a:solidFill>
                <a:latin typeface="Segoe UI Historic" panose="020B0502040204020203" pitchFamily="34" charset="0"/>
              </a:rPr>
              <a:t>             </a:t>
            </a:r>
            <a:r>
              <a:rPr lang="ja-JP" altLang="en-US" sz="1400" b="1" i="1" dirty="0">
                <a:solidFill>
                  <a:srgbClr val="050505"/>
                </a:solidFill>
                <a:effectLst/>
                <a:latin typeface="Segoe UI Historic" panose="020B0502040204020203" pitchFamily="34" charset="0"/>
              </a:rPr>
              <a:t>どうぶつツリーをつくろう！</a:t>
            </a:r>
            <a:r>
              <a:rPr lang="en-US" altLang="ja-JP" sz="1400" b="1" i="1" dirty="0">
                <a:solidFill>
                  <a:srgbClr val="050505"/>
                </a:solidFill>
                <a:effectLst/>
                <a:latin typeface="Segoe UI Historic" panose="020B0502040204020203" pitchFamily="34" charset="0"/>
              </a:rPr>
              <a:t>』</a:t>
            </a:r>
            <a:endParaRPr kumimoji="1" lang="en-US" altLang="ja-JP" sz="1400" b="1" i="1" dirty="0"/>
          </a:p>
        </p:txBody>
      </p:sp>
      <p:sp>
        <p:nvSpPr>
          <p:cNvPr id="12" name="スクロール: 横 11">
            <a:extLst>
              <a:ext uri="{FF2B5EF4-FFF2-40B4-BE49-F238E27FC236}">
                <a16:creationId xmlns:a16="http://schemas.microsoft.com/office/drawing/2014/main" id="{2E63D81A-086C-CA33-D8F0-C147894A408E}"/>
              </a:ext>
            </a:extLst>
          </p:cNvPr>
          <p:cNvSpPr/>
          <p:nvPr/>
        </p:nvSpPr>
        <p:spPr>
          <a:xfrm rot="21222165">
            <a:off x="79258" y="1672027"/>
            <a:ext cx="1238470" cy="485694"/>
          </a:xfrm>
          <a:prstGeom prst="horizontalScroll">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今年もお世話になりました</a:t>
            </a:r>
          </a:p>
        </p:txBody>
      </p:sp>
      <p:pic>
        <p:nvPicPr>
          <p:cNvPr id="19" name="図 18">
            <a:extLst>
              <a:ext uri="{FF2B5EF4-FFF2-40B4-BE49-F238E27FC236}">
                <a16:creationId xmlns:a16="http://schemas.microsoft.com/office/drawing/2014/main" id="{CB3312E6-E961-4572-11FB-7DBDE75EA956}"/>
              </a:ext>
            </a:extLst>
          </p:cNvPr>
          <p:cNvPicPr>
            <a:picLocks noChangeAspect="1"/>
          </p:cNvPicPr>
          <p:nvPr/>
        </p:nvPicPr>
        <p:blipFill>
          <a:blip r:embed="rId9">
            <a:extLst>
              <a:ext uri="{28A0092B-C50C-407E-A947-70E740481C1C}">
                <a14:useLocalDpi xmlns:a14="http://schemas.microsoft.com/office/drawing/2010/main" val="0"/>
              </a:ext>
            </a:extLst>
          </a:blip>
          <a:srcRect t="15182"/>
          <a:stretch/>
        </p:blipFill>
        <p:spPr>
          <a:xfrm>
            <a:off x="155301" y="2169753"/>
            <a:ext cx="1139315" cy="1288450"/>
          </a:xfrm>
          <a:prstGeom prst="roundRect">
            <a:avLst>
              <a:gd name="adj" fmla="val 8594"/>
            </a:avLst>
          </a:prstGeom>
          <a:solidFill>
            <a:srgbClr val="FFFFFF">
              <a:shade val="85000"/>
            </a:srgbClr>
          </a:solidFill>
          <a:ln>
            <a:noFill/>
          </a:ln>
          <a:effectLst/>
        </p:spPr>
      </p:pic>
      <p:pic>
        <p:nvPicPr>
          <p:cNvPr id="23" name="図 22">
            <a:extLst>
              <a:ext uri="{FF2B5EF4-FFF2-40B4-BE49-F238E27FC236}">
                <a16:creationId xmlns:a16="http://schemas.microsoft.com/office/drawing/2014/main" id="{EACFE3FA-045B-AD6A-B9E4-4376E24E3B18}"/>
              </a:ext>
            </a:extLst>
          </p:cNvPr>
          <p:cNvPicPr>
            <a:picLocks noChangeAspect="1"/>
          </p:cNvPicPr>
          <p:nvPr/>
        </p:nvPicPr>
        <p:blipFill>
          <a:blip r:embed="rId10">
            <a:extLst>
              <a:ext uri="{28A0092B-C50C-407E-A947-70E740481C1C}">
                <a14:useLocalDpi xmlns:a14="http://schemas.microsoft.com/office/drawing/2010/main" val="0"/>
              </a:ext>
            </a:extLst>
          </a:blip>
          <a:srcRect b="9185"/>
          <a:stretch/>
        </p:blipFill>
        <p:spPr>
          <a:xfrm>
            <a:off x="8594968" y="2408936"/>
            <a:ext cx="1174261" cy="1895082"/>
          </a:xfrm>
          <a:prstGeom prst="roundRect">
            <a:avLst>
              <a:gd name="adj" fmla="val 8594"/>
            </a:avLst>
          </a:prstGeom>
          <a:solidFill>
            <a:srgbClr val="FFFFFF">
              <a:shade val="85000"/>
            </a:srgbClr>
          </a:solidFill>
          <a:ln>
            <a:noFill/>
          </a:ln>
          <a:effectLst/>
        </p:spPr>
      </p:pic>
      <p:pic>
        <p:nvPicPr>
          <p:cNvPr id="20" name="図 19">
            <a:extLst>
              <a:ext uri="{FF2B5EF4-FFF2-40B4-BE49-F238E27FC236}">
                <a16:creationId xmlns:a16="http://schemas.microsoft.com/office/drawing/2014/main" id="{99AF8143-7A5C-0E3D-146D-9694C25AD469}"/>
              </a:ext>
            </a:extLst>
          </p:cNvPr>
          <p:cNvPicPr>
            <a:picLocks noChangeAspect="1"/>
          </p:cNvPicPr>
          <p:nvPr/>
        </p:nvPicPr>
        <p:blipFill>
          <a:blip r:embed="rId11">
            <a:extLst>
              <a:ext uri="{28A0092B-C50C-407E-A947-70E740481C1C}">
                <a14:useLocalDpi xmlns:a14="http://schemas.microsoft.com/office/drawing/2010/main" val="0"/>
              </a:ext>
            </a:extLst>
          </a:blip>
          <a:srcRect t="25879"/>
          <a:stretch/>
        </p:blipFill>
        <p:spPr>
          <a:xfrm>
            <a:off x="7444244" y="3187622"/>
            <a:ext cx="1134248" cy="1120959"/>
          </a:xfrm>
          <a:prstGeom prst="roundRect">
            <a:avLst>
              <a:gd name="adj" fmla="val 8594"/>
            </a:avLst>
          </a:prstGeom>
          <a:solidFill>
            <a:srgbClr val="FFFFFF">
              <a:shade val="85000"/>
            </a:srgbClr>
          </a:solidFill>
          <a:ln>
            <a:noFill/>
          </a:ln>
          <a:effectLst/>
        </p:spPr>
      </p:pic>
      <p:sp>
        <p:nvSpPr>
          <p:cNvPr id="2" name="吹き出し: 角を丸めた四角形 1">
            <a:extLst>
              <a:ext uri="{FF2B5EF4-FFF2-40B4-BE49-F238E27FC236}">
                <a16:creationId xmlns:a16="http://schemas.microsoft.com/office/drawing/2014/main" id="{6EBE851B-8BEF-45E3-8BF5-22CEFA09AC99}"/>
              </a:ext>
            </a:extLst>
          </p:cNvPr>
          <p:cNvSpPr/>
          <p:nvPr/>
        </p:nvSpPr>
        <p:spPr>
          <a:xfrm rot="16200000">
            <a:off x="10474428" y="1711363"/>
            <a:ext cx="329487" cy="916779"/>
          </a:xfrm>
          <a:prstGeom prst="wedgeRoundRectCallout">
            <a:avLst>
              <a:gd name="adj1" fmla="val -75556"/>
              <a:gd name="adj2" fmla="val 490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26" name="吹き出し: 角を丸めた四角形 125">
            <a:extLst>
              <a:ext uri="{FF2B5EF4-FFF2-40B4-BE49-F238E27FC236}">
                <a16:creationId xmlns:a16="http://schemas.microsoft.com/office/drawing/2014/main" id="{162B1542-02D8-43FD-B693-E179B4528A73}"/>
              </a:ext>
            </a:extLst>
          </p:cNvPr>
          <p:cNvSpPr/>
          <p:nvPr/>
        </p:nvSpPr>
        <p:spPr>
          <a:xfrm>
            <a:off x="7452373" y="2887354"/>
            <a:ext cx="1134248" cy="378357"/>
          </a:xfrm>
          <a:prstGeom prst="wedgeRoundRectCallout">
            <a:avLst>
              <a:gd name="adj1" fmla="val -18590"/>
              <a:gd name="adj2" fmla="val 63075"/>
              <a:gd name="adj3" fmla="val 1666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a:latin typeface="HG丸ｺﾞｼｯｸM-PRO" panose="020F0600000000000000" pitchFamily="50" charset="-128"/>
                <a:ea typeface="HG丸ｺﾞｼｯｸM-PRO" panose="020F0600000000000000" pitchFamily="50" charset="-128"/>
              </a:rPr>
              <a:t>干支の絵本の読み聞かせでスタート</a:t>
            </a:r>
          </a:p>
        </p:txBody>
      </p:sp>
      <p:pic>
        <p:nvPicPr>
          <p:cNvPr id="21" name="図 20">
            <a:extLst>
              <a:ext uri="{FF2B5EF4-FFF2-40B4-BE49-F238E27FC236}">
                <a16:creationId xmlns:a16="http://schemas.microsoft.com/office/drawing/2014/main" id="{0AC19FA9-113C-A27C-6385-06336163FEFD}"/>
              </a:ext>
            </a:extLst>
          </p:cNvPr>
          <p:cNvPicPr>
            <a:picLocks noChangeAspect="1"/>
          </p:cNvPicPr>
          <p:nvPr/>
        </p:nvPicPr>
        <p:blipFill>
          <a:blip r:embed="rId12">
            <a:extLst>
              <a:ext uri="{28A0092B-C50C-407E-A947-70E740481C1C}">
                <a14:useLocalDpi xmlns:a14="http://schemas.microsoft.com/office/drawing/2010/main" val="0"/>
              </a:ext>
            </a:extLst>
          </a:blip>
          <a:srcRect r="7027"/>
          <a:stretch/>
        </p:blipFill>
        <p:spPr>
          <a:xfrm>
            <a:off x="3766103" y="2031087"/>
            <a:ext cx="1046134" cy="1500278"/>
          </a:xfrm>
          <a:prstGeom prst="roundRect">
            <a:avLst>
              <a:gd name="adj" fmla="val 8594"/>
            </a:avLst>
          </a:prstGeom>
          <a:solidFill>
            <a:srgbClr val="FFFFFF">
              <a:shade val="85000"/>
            </a:srgbClr>
          </a:solidFill>
          <a:ln>
            <a:noFill/>
          </a:ln>
          <a:effectLst/>
        </p:spPr>
      </p:pic>
      <p:pic>
        <p:nvPicPr>
          <p:cNvPr id="27" name="図 26">
            <a:extLst>
              <a:ext uri="{FF2B5EF4-FFF2-40B4-BE49-F238E27FC236}">
                <a16:creationId xmlns:a16="http://schemas.microsoft.com/office/drawing/2014/main" id="{C18174D7-5529-515F-26D3-DA8420B8D08F}"/>
              </a:ext>
            </a:extLst>
          </p:cNvPr>
          <p:cNvPicPr>
            <a:picLocks noChangeAspect="1"/>
          </p:cNvPicPr>
          <p:nvPr/>
        </p:nvPicPr>
        <p:blipFill>
          <a:blip r:embed="rId13">
            <a:extLst>
              <a:ext uri="{28A0092B-C50C-407E-A947-70E740481C1C}">
                <a14:useLocalDpi xmlns:a14="http://schemas.microsoft.com/office/drawing/2010/main" val="0"/>
              </a:ext>
            </a:extLst>
          </a:blip>
          <a:srcRect l="25543" r="12321"/>
          <a:stretch/>
        </p:blipFill>
        <p:spPr>
          <a:xfrm>
            <a:off x="5080161" y="4899003"/>
            <a:ext cx="1423538" cy="1718256"/>
          </a:xfrm>
          <a:prstGeom prst="roundRect">
            <a:avLst>
              <a:gd name="adj" fmla="val 8594"/>
            </a:avLst>
          </a:prstGeom>
          <a:solidFill>
            <a:srgbClr val="FFFFFF">
              <a:shade val="85000"/>
            </a:srgbClr>
          </a:solidFill>
          <a:ln>
            <a:noFill/>
          </a:ln>
          <a:effectLst/>
        </p:spPr>
      </p:pic>
      <p:pic>
        <p:nvPicPr>
          <p:cNvPr id="32" name="図 31">
            <a:extLst>
              <a:ext uri="{FF2B5EF4-FFF2-40B4-BE49-F238E27FC236}">
                <a16:creationId xmlns:a16="http://schemas.microsoft.com/office/drawing/2014/main" id="{1A3157E9-6062-2BC8-643A-B60B1332AF2F}"/>
              </a:ext>
            </a:extLst>
          </p:cNvPr>
          <p:cNvPicPr>
            <a:picLocks noChangeAspect="1"/>
          </p:cNvPicPr>
          <p:nvPr/>
        </p:nvPicPr>
        <p:blipFill>
          <a:blip r:embed="rId14">
            <a:extLst>
              <a:ext uri="{28A0092B-C50C-407E-A947-70E740481C1C}">
                <a14:useLocalDpi xmlns:a14="http://schemas.microsoft.com/office/drawing/2010/main" val="0"/>
              </a:ext>
            </a:extLst>
          </a:blip>
          <a:srcRect l="9045" r="15299"/>
          <a:stretch/>
        </p:blipFill>
        <p:spPr>
          <a:xfrm>
            <a:off x="8332730" y="5137815"/>
            <a:ext cx="1423538" cy="1411194"/>
          </a:xfrm>
          <a:prstGeom prst="roundRect">
            <a:avLst>
              <a:gd name="adj" fmla="val 8594"/>
            </a:avLst>
          </a:prstGeom>
          <a:solidFill>
            <a:srgbClr val="FFFFFF">
              <a:shade val="85000"/>
            </a:srgbClr>
          </a:solidFill>
          <a:ln>
            <a:noFill/>
          </a:ln>
          <a:effectLst/>
        </p:spPr>
      </p:pic>
      <p:pic>
        <p:nvPicPr>
          <p:cNvPr id="24" name="図 23">
            <a:extLst>
              <a:ext uri="{FF2B5EF4-FFF2-40B4-BE49-F238E27FC236}">
                <a16:creationId xmlns:a16="http://schemas.microsoft.com/office/drawing/2014/main" id="{300DB399-DB65-A3AB-8BC9-9B53F8E58F5D}"/>
              </a:ext>
            </a:extLst>
          </p:cNvPr>
          <p:cNvPicPr>
            <a:picLocks noChangeAspect="1"/>
          </p:cNvPicPr>
          <p:nvPr/>
        </p:nvPicPr>
        <p:blipFill>
          <a:blip r:embed="rId15">
            <a:extLst>
              <a:ext uri="{28A0092B-C50C-407E-A947-70E740481C1C}">
                <a14:useLocalDpi xmlns:a14="http://schemas.microsoft.com/office/drawing/2010/main" val="0"/>
              </a:ext>
            </a:extLst>
          </a:blip>
          <a:srcRect l="12287" r="11922"/>
          <a:stretch/>
        </p:blipFill>
        <p:spPr>
          <a:xfrm rot="5400000">
            <a:off x="3550175" y="4058512"/>
            <a:ext cx="1251642" cy="1238567"/>
          </a:xfrm>
          <a:prstGeom prst="roundRect">
            <a:avLst>
              <a:gd name="adj" fmla="val 8594"/>
            </a:avLst>
          </a:prstGeom>
          <a:solidFill>
            <a:srgbClr val="FFFFFF">
              <a:shade val="85000"/>
            </a:srgbClr>
          </a:solidFill>
          <a:ln>
            <a:noFill/>
          </a:ln>
          <a:effectLst/>
        </p:spPr>
      </p:pic>
      <p:pic>
        <p:nvPicPr>
          <p:cNvPr id="29" name="図 28">
            <a:extLst>
              <a:ext uri="{FF2B5EF4-FFF2-40B4-BE49-F238E27FC236}">
                <a16:creationId xmlns:a16="http://schemas.microsoft.com/office/drawing/2014/main" id="{34E39B63-8C52-EC8A-DA70-35B865CCDAC9}"/>
              </a:ext>
            </a:extLst>
          </p:cNvPr>
          <p:cNvPicPr>
            <a:picLocks noChangeAspect="1"/>
          </p:cNvPicPr>
          <p:nvPr/>
        </p:nvPicPr>
        <p:blipFill>
          <a:blip r:embed="rId16">
            <a:extLst>
              <a:ext uri="{28A0092B-C50C-407E-A947-70E740481C1C}">
                <a14:useLocalDpi xmlns:a14="http://schemas.microsoft.com/office/drawing/2010/main" val="0"/>
              </a:ext>
            </a:extLst>
          </a:blip>
          <a:srcRect l="12248" r="11927"/>
          <a:stretch/>
        </p:blipFill>
        <p:spPr>
          <a:xfrm rot="5400000">
            <a:off x="161460" y="4037807"/>
            <a:ext cx="1252192" cy="1238569"/>
          </a:xfrm>
          <a:prstGeom prst="roundRect">
            <a:avLst>
              <a:gd name="adj" fmla="val 8594"/>
            </a:avLst>
          </a:prstGeom>
          <a:solidFill>
            <a:srgbClr val="FFFFFF">
              <a:shade val="85000"/>
            </a:srgbClr>
          </a:solidFill>
          <a:ln>
            <a:noFill/>
          </a:ln>
          <a:effectLst/>
        </p:spPr>
      </p:pic>
      <p:pic>
        <p:nvPicPr>
          <p:cNvPr id="31" name="図 30">
            <a:extLst>
              <a:ext uri="{FF2B5EF4-FFF2-40B4-BE49-F238E27FC236}">
                <a16:creationId xmlns:a16="http://schemas.microsoft.com/office/drawing/2014/main" id="{98228804-ACA0-EAF6-48F3-78CDDB88FDA2}"/>
              </a:ext>
            </a:extLst>
          </p:cNvPr>
          <p:cNvPicPr>
            <a:picLocks noChangeAspect="1"/>
          </p:cNvPicPr>
          <p:nvPr/>
        </p:nvPicPr>
        <p:blipFill>
          <a:blip r:embed="rId17">
            <a:extLst>
              <a:ext uri="{28A0092B-C50C-407E-A947-70E740481C1C}">
                <a14:useLocalDpi xmlns:a14="http://schemas.microsoft.com/office/drawing/2010/main" val="0"/>
              </a:ext>
            </a:extLst>
          </a:blip>
          <a:srcRect l="22597" t="722" r="1310" b="-964"/>
          <a:stretch/>
        </p:blipFill>
        <p:spPr>
          <a:xfrm rot="5400000">
            <a:off x="128366" y="5456511"/>
            <a:ext cx="1252193" cy="1237191"/>
          </a:xfrm>
          <a:prstGeom prst="roundRect">
            <a:avLst>
              <a:gd name="adj" fmla="val 8594"/>
            </a:avLst>
          </a:prstGeom>
          <a:solidFill>
            <a:srgbClr val="FFFFFF">
              <a:shade val="85000"/>
            </a:srgbClr>
          </a:solidFill>
          <a:ln>
            <a:noFill/>
          </a:ln>
          <a:effectLst/>
        </p:spPr>
      </p:pic>
      <p:pic>
        <p:nvPicPr>
          <p:cNvPr id="34" name="図 33">
            <a:extLst>
              <a:ext uri="{FF2B5EF4-FFF2-40B4-BE49-F238E27FC236}">
                <a16:creationId xmlns:a16="http://schemas.microsoft.com/office/drawing/2014/main" id="{55CFAC46-91CD-BD95-CA60-CABA694DA052}"/>
              </a:ext>
            </a:extLst>
          </p:cNvPr>
          <p:cNvPicPr>
            <a:picLocks noChangeAspect="1"/>
          </p:cNvPicPr>
          <p:nvPr/>
        </p:nvPicPr>
        <p:blipFill>
          <a:blip r:embed="rId18">
            <a:extLst>
              <a:ext uri="{28A0092B-C50C-407E-A947-70E740481C1C}">
                <a14:useLocalDpi xmlns:a14="http://schemas.microsoft.com/office/drawing/2010/main" val="0"/>
              </a:ext>
            </a:extLst>
          </a:blip>
          <a:srcRect l="17682" r="6527"/>
          <a:stretch/>
        </p:blipFill>
        <p:spPr>
          <a:xfrm rot="5400000">
            <a:off x="3566993" y="5455546"/>
            <a:ext cx="1251643" cy="1238571"/>
          </a:xfrm>
          <a:prstGeom prst="roundRect">
            <a:avLst>
              <a:gd name="adj" fmla="val 8594"/>
            </a:avLst>
          </a:prstGeom>
          <a:solidFill>
            <a:srgbClr val="FFFFFF">
              <a:shade val="85000"/>
            </a:srgbClr>
          </a:solidFill>
          <a:ln>
            <a:noFill/>
          </a:ln>
          <a:effectLst/>
        </p:spPr>
      </p:pic>
      <p:pic>
        <p:nvPicPr>
          <p:cNvPr id="37" name="図 36">
            <a:extLst>
              <a:ext uri="{FF2B5EF4-FFF2-40B4-BE49-F238E27FC236}">
                <a16:creationId xmlns:a16="http://schemas.microsoft.com/office/drawing/2014/main" id="{D0DEDE5D-93BF-2B53-339E-C2AF02CA2613}"/>
              </a:ext>
            </a:extLst>
          </p:cNvPr>
          <p:cNvPicPr>
            <a:picLocks noChangeAspect="1"/>
          </p:cNvPicPr>
          <p:nvPr/>
        </p:nvPicPr>
        <p:blipFill>
          <a:blip r:embed="rId19">
            <a:extLst>
              <a:ext uri="{28A0092B-C50C-407E-A947-70E740481C1C}">
                <a14:useLocalDpi xmlns:a14="http://schemas.microsoft.com/office/drawing/2010/main" val="0"/>
              </a:ext>
            </a:extLst>
          </a:blip>
          <a:srcRect l="13876"/>
          <a:stretch/>
        </p:blipFill>
        <p:spPr>
          <a:xfrm rot="5400000">
            <a:off x="8266909" y="732130"/>
            <a:ext cx="1598464" cy="1392002"/>
          </a:xfrm>
          <a:prstGeom prst="roundRect">
            <a:avLst>
              <a:gd name="adj" fmla="val 12904"/>
            </a:avLst>
          </a:prstGeom>
        </p:spPr>
      </p:pic>
      <p:pic>
        <p:nvPicPr>
          <p:cNvPr id="40" name="図 39">
            <a:extLst>
              <a:ext uri="{FF2B5EF4-FFF2-40B4-BE49-F238E27FC236}">
                <a16:creationId xmlns:a16="http://schemas.microsoft.com/office/drawing/2014/main" id="{2732B9A5-89EE-B3AB-9E5A-049C07F6457B}"/>
              </a:ext>
            </a:extLst>
          </p:cNvPr>
          <p:cNvPicPr>
            <a:picLocks noChangeAspect="1"/>
          </p:cNvPicPr>
          <p:nvPr/>
        </p:nvPicPr>
        <p:blipFill>
          <a:blip r:embed="rId20">
            <a:extLst>
              <a:ext uri="{28A0092B-C50C-407E-A947-70E740481C1C}">
                <a14:useLocalDpi xmlns:a14="http://schemas.microsoft.com/office/drawing/2010/main" val="0"/>
              </a:ext>
            </a:extLst>
          </a:blip>
          <a:srcRect l="11560" t="-298" r="3051" b="298"/>
          <a:stretch/>
        </p:blipFill>
        <p:spPr>
          <a:xfrm rot="5400000">
            <a:off x="5004991" y="738956"/>
            <a:ext cx="1584813" cy="1392000"/>
          </a:xfrm>
          <a:prstGeom prst="roundRect">
            <a:avLst>
              <a:gd name="adj" fmla="val 12903"/>
            </a:avLst>
          </a:prstGeom>
        </p:spPr>
      </p:pic>
    </p:spTree>
    <p:extLst>
      <p:ext uri="{BB962C8B-B14F-4D97-AF65-F5344CB8AC3E}">
        <p14:creationId xmlns:p14="http://schemas.microsoft.com/office/powerpoint/2010/main" val="292179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AA0168D6-FED6-EA12-9B13-91D2E572334B}"/>
              </a:ext>
            </a:extLst>
          </p:cNvPr>
          <p:cNvSpPr/>
          <p:nvPr/>
        </p:nvSpPr>
        <p:spPr>
          <a:xfrm>
            <a:off x="5029304" y="4580556"/>
            <a:ext cx="4780435" cy="2205042"/>
          </a:xfrm>
          <a:prstGeom prst="roundRect">
            <a:avLst>
              <a:gd name="adj" fmla="val 1013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100" dirty="0">
                <a:latin typeface="HG丸ｺﾞｼｯｸM-PRO" panose="020F0600000000000000" pitchFamily="50" charset="-128"/>
                <a:ea typeface="HG丸ｺﾞｼｯｸM-PRO" panose="020F0600000000000000" pitchFamily="50" charset="-128"/>
              </a:rPr>
              <a:t>　　　　　　　　　　　　　　　　　　　　</a:t>
            </a:r>
          </a:p>
        </p:txBody>
      </p:sp>
      <p:sp>
        <p:nvSpPr>
          <p:cNvPr id="12" name="四角形: 角を丸くする 11">
            <a:extLst>
              <a:ext uri="{FF2B5EF4-FFF2-40B4-BE49-F238E27FC236}">
                <a16:creationId xmlns:a16="http://schemas.microsoft.com/office/drawing/2014/main" id="{79C86CD2-DE4F-1EA4-E66C-F2DB3650AEE8}"/>
              </a:ext>
            </a:extLst>
          </p:cNvPr>
          <p:cNvSpPr/>
          <p:nvPr/>
        </p:nvSpPr>
        <p:spPr>
          <a:xfrm>
            <a:off x="5029305" y="2325876"/>
            <a:ext cx="4772283" cy="2192931"/>
          </a:xfrm>
          <a:prstGeom prst="roundRect">
            <a:avLst>
              <a:gd name="adj" fmla="val 7976"/>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2FA0ED22-63FB-EDBE-A5F2-4804EB9D3D17}"/>
              </a:ext>
            </a:extLst>
          </p:cNvPr>
          <p:cNvSpPr/>
          <p:nvPr/>
        </p:nvSpPr>
        <p:spPr>
          <a:xfrm>
            <a:off x="5020767" y="120851"/>
            <a:ext cx="4767707" cy="2112173"/>
          </a:xfrm>
          <a:prstGeom prst="roundRect">
            <a:avLst>
              <a:gd name="adj" fmla="val 1013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100" dirty="0">
                <a:latin typeface="HG丸ｺﾞｼｯｸM-PRO" panose="020F0600000000000000" pitchFamily="50" charset="-128"/>
                <a:ea typeface="HG丸ｺﾞｼｯｸM-PRO" panose="020F0600000000000000" pitchFamily="50" charset="-128"/>
              </a:rPr>
              <a:t>　　　　　　　　　　　　　　　　　　　　</a:t>
            </a:r>
          </a:p>
        </p:txBody>
      </p:sp>
      <p:sp>
        <p:nvSpPr>
          <p:cNvPr id="10" name="四角形: 角を丸くする 9">
            <a:extLst>
              <a:ext uri="{FF2B5EF4-FFF2-40B4-BE49-F238E27FC236}">
                <a16:creationId xmlns:a16="http://schemas.microsoft.com/office/drawing/2014/main" id="{99CD6D09-4AE4-0898-21D2-E017342A53D6}"/>
              </a:ext>
            </a:extLst>
          </p:cNvPr>
          <p:cNvSpPr/>
          <p:nvPr/>
        </p:nvSpPr>
        <p:spPr>
          <a:xfrm>
            <a:off x="104412" y="4876691"/>
            <a:ext cx="4764132" cy="1902091"/>
          </a:xfrm>
          <a:prstGeom prst="roundRect">
            <a:avLst>
              <a:gd name="adj" fmla="val 7976"/>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1" name="四角形: 角を丸くする 100">
            <a:extLst>
              <a:ext uri="{FF2B5EF4-FFF2-40B4-BE49-F238E27FC236}">
                <a16:creationId xmlns:a16="http://schemas.microsoft.com/office/drawing/2014/main" id="{F716F61D-CAA0-4C7B-B48A-2911CDAC5DEB}"/>
              </a:ext>
            </a:extLst>
          </p:cNvPr>
          <p:cNvSpPr/>
          <p:nvPr/>
        </p:nvSpPr>
        <p:spPr>
          <a:xfrm>
            <a:off x="128763" y="2597979"/>
            <a:ext cx="4745062" cy="2192931"/>
          </a:xfrm>
          <a:prstGeom prst="roundRect">
            <a:avLst>
              <a:gd name="adj" fmla="val 1013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100" dirty="0">
                <a:latin typeface="HG丸ｺﾞｼｯｸM-PRO" panose="020F0600000000000000" pitchFamily="50" charset="-128"/>
                <a:ea typeface="HG丸ｺﾞｼｯｸM-PRO" panose="020F0600000000000000" pitchFamily="50" charset="-128"/>
              </a:rPr>
              <a:t>　　　　　　　　　　　　　　　　　　　　</a:t>
            </a:r>
          </a:p>
        </p:txBody>
      </p:sp>
      <p:sp>
        <p:nvSpPr>
          <p:cNvPr id="48" name="四角形: 角を丸くする 47">
            <a:extLst>
              <a:ext uri="{FF2B5EF4-FFF2-40B4-BE49-F238E27FC236}">
                <a16:creationId xmlns:a16="http://schemas.microsoft.com/office/drawing/2014/main" id="{612B4126-B4E7-48BF-BCF7-4BAFAA45E80F}"/>
              </a:ext>
            </a:extLst>
          </p:cNvPr>
          <p:cNvSpPr/>
          <p:nvPr/>
        </p:nvSpPr>
        <p:spPr>
          <a:xfrm>
            <a:off x="118024" y="135152"/>
            <a:ext cx="4736907" cy="2400548"/>
          </a:xfrm>
          <a:prstGeom prst="roundRect">
            <a:avLst>
              <a:gd name="adj" fmla="val 7976"/>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C766D3F-680E-4AD5-86C6-EE9434FCDE4A}"/>
              </a:ext>
            </a:extLst>
          </p:cNvPr>
          <p:cNvSpPr txBox="1"/>
          <p:nvPr/>
        </p:nvSpPr>
        <p:spPr>
          <a:xfrm>
            <a:off x="5102648" y="2342840"/>
            <a:ext cx="4717835" cy="338554"/>
          </a:xfrm>
          <a:prstGeom prst="rect">
            <a:avLst/>
          </a:prstGeom>
          <a:noFill/>
        </p:spPr>
        <p:txBody>
          <a:bodyPr wrap="square" rtlCol="0">
            <a:spAutoFit/>
          </a:bodyPr>
          <a:lstStyle/>
          <a:p>
            <a:pPr algn="ctr"/>
            <a:r>
              <a:rPr kumimoji="1" lang="ja-JP" altLang="en-US" sz="1600" b="1" i="1" dirty="0"/>
              <a:t>ひまわりの会　ちりめん鏡餅作り</a:t>
            </a:r>
            <a:endParaRPr kumimoji="1" lang="en-US" altLang="ja-JP" sz="1600" b="1" i="1" dirty="0"/>
          </a:p>
        </p:txBody>
      </p:sp>
      <p:sp>
        <p:nvSpPr>
          <p:cNvPr id="122" name="テキスト ボックス 121">
            <a:extLst>
              <a:ext uri="{FF2B5EF4-FFF2-40B4-BE49-F238E27FC236}">
                <a16:creationId xmlns:a16="http://schemas.microsoft.com/office/drawing/2014/main" id="{31AA7B5C-4DB3-457E-98E6-76E5E3D9ACB9}"/>
              </a:ext>
            </a:extLst>
          </p:cNvPr>
          <p:cNvSpPr txBox="1"/>
          <p:nvPr/>
        </p:nvSpPr>
        <p:spPr>
          <a:xfrm>
            <a:off x="111256" y="4906337"/>
            <a:ext cx="4780435" cy="338554"/>
          </a:xfrm>
          <a:prstGeom prst="rect">
            <a:avLst/>
          </a:prstGeom>
          <a:noFill/>
        </p:spPr>
        <p:txBody>
          <a:bodyPr wrap="square" rtlCol="0">
            <a:spAutoFit/>
          </a:bodyPr>
          <a:lstStyle/>
          <a:p>
            <a:pPr algn="ctr"/>
            <a:r>
              <a:rPr kumimoji="1" lang="ja-JP" altLang="en-US" sz="1600" b="1" i="1" dirty="0"/>
              <a:t>真谷地集会所 　防災講話・詐欺防止啓発</a:t>
            </a:r>
            <a:endParaRPr kumimoji="1" lang="en-US" altLang="ja-JP" sz="1600" b="1" i="1" dirty="0"/>
          </a:p>
        </p:txBody>
      </p:sp>
      <p:sp>
        <p:nvSpPr>
          <p:cNvPr id="77" name="テキスト ボックス 76">
            <a:extLst>
              <a:ext uri="{FF2B5EF4-FFF2-40B4-BE49-F238E27FC236}">
                <a16:creationId xmlns:a16="http://schemas.microsoft.com/office/drawing/2014/main" id="{7C4B2621-C804-4780-B14D-126FEFB3193B}"/>
              </a:ext>
            </a:extLst>
          </p:cNvPr>
          <p:cNvSpPr txBox="1"/>
          <p:nvPr/>
        </p:nvSpPr>
        <p:spPr>
          <a:xfrm>
            <a:off x="1706493" y="5231552"/>
            <a:ext cx="1803252" cy="1501117"/>
          </a:xfrm>
          <a:prstGeom prst="rect">
            <a:avLst/>
          </a:prstGeom>
          <a:noFill/>
        </p:spPr>
        <p:txBody>
          <a:bodyPr wrap="square" rtlCol="0">
            <a:spAutoFit/>
          </a:bodyPr>
          <a:lstStyle/>
          <a:p>
            <a:pPr>
              <a:lnSpc>
                <a:spcPts val="1600"/>
              </a:lnSpc>
            </a:pPr>
            <a:r>
              <a:rPr kumimoji="1" lang="en-US" altLang="ja-JP" sz="1100" dirty="0">
                <a:latin typeface="HG丸ｺﾞｼｯｸM-PRO" panose="020F0600000000000000" pitchFamily="50" charset="-128"/>
                <a:ea typeface="HG丸ｺﾞｼｯｸM-PRO" panose="020F0600000000000000" pitchFamily="50" charset="-128"/>
              </a:rPr>
              <a:t>11/28</a:t>
            </a:r>
            <a:r>
              <a:rPr kumimoji="1" lang="ja-JP" altLang="en-US" sz="1100" dirty="0">
                <a:latin typeface="HG丸ｺﾞｼｯｸM-PRO" panose="020F0600000000000000" pitchFamily="50" charset="-128"/>
                <a:ea typeface="HG丸ｺﾞｼｯｸM-PRO" panose="020F0600000000000000" pitchFamily="50" charset="-128"/>
              </a:rPr>
              <a:t>㈭ 市消防本部の防災講話と沼ノ沢駐在所による詐欺防止啓発がありました。また市長の訪問もあり、市長との対話の中で様々な質問や要望などがありました。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70" name="テキスト ボックス 69">
            <a:extLst>
              <a:ext uri="{FF2B5EF4-FFF2-40B4-BE49-F238E27FC236}">
                <a16:creationId xmlns:a16="http://schemas.microsoft.com/office/drawing/2014/main" id="{3E7F5A0A-96EE-4A5D-86E4-61122B7F328D}"/>
              </a:ext>
            </a:extLst>
          </p:cNvPr>
          <p:cNvSpPr txBox="1"/>
          <p:nvPr/>
        </p:nvSpPr>
        <p:spPr>
          <a:xfrm>
            <a:off x="5047912" y="412780"/>
            <a:ext cx="4713414" cy="645113"/>
          </a:xfrm>
          <a:prstGeom prst="rect">
            <a:avLst/>
          </a:prstGeom>
          <a:noFill/>
        </p:spPr>
        <p:txBody>
          <a:bodyPr wrap="square" rtlCol="0">
            <a:spAutoFit/>
          </a:bodyPr>
          <a:lstStyle/>
          <a:p>
            <a:pPr>
              <a:lnSpc>
                <a:spcPts val="1500"/>
              </a:lnSpc>
            </a:pPr>
            <a:r>
              <a:rPr kumimoji="1" lang="en-US" altLang="ja-JP" sz="1100" dirty="0">
                <a:latin typeface="HG丸ｺﾞｼｯｸM-PRO" panose="020F0600000000000000" pitchFamily="50" charset="-128"/>
                <a:ea typeface="HG丸ｺﾞｼｯｸM-PRO" panose="020F0600000000000000" pitchFamily="50" charset="-128"/>
              </a:rPr>
              <a:t>11/29</a:t>
            </a:r>
            <a:r>
              <a:rPr kumimoji="1" lang="ja-JP" altLang="en-US" sz="1100" dirty="0">
                <a:latin typeface="HG丸ｺﾞｼｯｸM-PRO" panose="020F0600000000000000" pitchFamily="50" charset="-128"/>
                <a:ea typeface="HG丸ｺﾞｼｯｸM-PRO" panose="020F0600000000000000" pitchFamily="50" charset="-128"/>
              </a:rPr>
              <a:t>㈮ りすたにて毎週金曜日に活動中の「転ばぬ先の体操クラブ」にお邪魔しました。毎回いろいろな体操を行い、体力・健康維持に取り組んでいます。　　　　　　　　　　</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65" name="テキスト ボックス 64">
            <a:extLst>
              <a:ext uri="{FF2B5EF4-FFF2-40B4-BE49-F238E27FC236}">
                <a16:creationId xmlns:a16="http://schemas.microsoft.com/office/drawing/2014/main" id="{B46C18AE-ABF5-4B02-89FA-5BC1498928E6}"/>
              </a:ext>
            </a:extLst>
          </p:cNvPr>
          <p:cNvSpPr txBox="1"/>
          <p:nvPr/>
        </p:nvSpPr>
        <p:spPr>
          <a:xfrm>
            <a:off x="156085" y="466089"/>
            <a:ext cx="4698846" cy="430311"/>
          </a:xfrm>
          <a:prstGeom prst="rect">
            <a:avLst/>
          </a:prstGeom>
          <a:noFill/>
        </p:spPr>
        <p:txBody>
          <a:bodyPr wrap="square" rtlCol="0">
            <a:spAutoFit/>
          </a:bodyPr>
          <a:lstStyle/>
          <a:p>
            <a:pPr>
              <a:lnSpc>
                <a:spcPts val="1400"/>
              </a:lnSpc>
            </a:pPr>
            <a:r>
              <a:rPr kumimoji="1" lang="ja-JP" altLang="en-US" sz="1100" dirty="0">
                <a:latin typeface="HG丸ｺﾞｼｯｸM-PRO" panose="020F0600000000000000" pitchFamily="50" charset="-128"/>
                <a:ea typeface="HG丸ｺﾞｼｯｸM-PRO" panose="020F0600000000000000" pitchFamily="50" charset="-128"/>
              </a:rPr>
              <a:t>市立診療所歯科衛生士や管理栄養士による講話、腰痛予防の簡単な体操など冬の健康対策を学びました。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4" name="テキスト ボックス 53">
            <a:extLst>
              <a:ext uri="{FF2B5EF4-FFF2-40B4-BE49-F238E27FC236}">
                <a16:creationId xmlns:a16="http://schemas.microsoft.com/office/drawing/2014/main" id="{8F1774EB-9D75-4820-B250-987F194C0DC5}"/>
              </a:ext>
            </a:extLst>
          </p:cNvPr>
          <p:cNvSpPr txBox="1"/>
          <p:nvPr/>
        </p:nvSpPr>
        <p:spPr>
          <a:xfrm>
            <a:off x="-1493107" y="4043267"/>
            <a:ext cx="2343682" cy="246221"/>
          </a:xfrm>
          <a:prstGeom prst="rect">
            <a:avLst/>
          </a:prstGeom>
          <a:noFill/>
        </p:spPr>
        <p:txBody>
          <a:bodyPr wrap="square" rtlCol="0">
            <a:spAutoFit/>
          </a:bodyPr>
          <a:lstStyle/>
          <a:p>
            <a:pPr>
              <a:lnSpc>
                <a:spcPts val="1200"/>
              </a:lnSpc>
            </a:pPr>
            <a:r>
              <a:rPr kumimoji="1" lang="ja-JP" altLang="en-US" sz="1100" dirty="0">
                <a:latin typeface="HG丸ｺﾞｼｯｸM-PRO" panose="020F0600000000000000" pitchFamily="50" charset="-128"/>
                <a:ea typeface="HG丸ｺﾞｼｯｸM-PRO" panose="020F0600000000000000" pitchFamily="50" charset="-128"/>
              </a:rPr>
              <a:t>文</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81" name="テキスト ボックス 80">
            <a:extLst>
              <a:ext uri="{FF2B5EF4-FFF2-40B4-BE49-F238E27FC236}">
                <a16:creationId xmlns:a16="http://schemas.microsoft.com/office/drawing/2014/main" id="{59629FD0-DC6F-4902-B81B-8E75606727B4}"/>
              </a:ext>
            </a:extLst>
          </p:cNvPr>
          <p:cNvSpPr txBox="1"/>
          <p:nvPr/>
        </p:nvSpPr>
        <p:spPr>
          <a:xfrm>
            <a:off x="162247" y="157768"/>
            <a:ext cx="4631649" cy="338554"/>
          </a:xfrm>
          <a:prstGeom prst="rect">
            <a:avLst/>
          </a:prstGeom>
          <a:noFill/>
        </p:spPr>
        <p:txBody>
          <a:bodyPr wrap="square" rtlCol="0">
            <a:spAutoFit/>
          </a:bodyPr>
          <a:lstStyle/>
          <a:p>
            <a:pPr algn="ctr"/>
            <a:r>
              <a:rPr kumimoji="1" lang="ja-JP" altLang="en-US" sz="1600" b="1" i="1" dirty="0"/>
              <a:t>市 介護予防事業  </a:t>
            </a:r>
            <a:r>
              <a:rPr kumimoji="1" lang="ja-JP" altLang="en-US" sz="1500" b="1" i="1" dirty="0"/>
              <a:t>１１月後半～１２月前半</a:t>
            </a:r>
            <a:endParaRPr kumimoji="1" lang="en-US" altLang="ja-JP" sz="1500" b="1" i="1" dirty="0"/>
          </a:p>
        </p:txBody>
      </p:sp>
      <p:sp>
        <p:nvSpPr>
          <p:cNvPr id="4" name="楕円 3">
            <a:extLst>
              <a:ext uri="{FF2B5EF4-FFF2-40B4-BE49-F238E27FC236}">
                <a16:creationId xmlns:a16="http://schemas.microsoft.com/office/drawing/2014/main" id="{8B2A3754-70A5-499B-8A0B-C2D37C25F2CF}"/>
              </a:ext>
            </a:extLst>
          </p:cNvPr>
          <p:cNvSpPr/>
          <p:nvPr/>
        </p:nvSpPr>
        <p:spPr>
          <a:xfrm rot="20873583">
            <a:off x="-1456631" y="1749288"/>
            <a:ext cx="379993" cy="784543"/>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BDEEE13-C734-4139-8EEF-979013739F5A}"/>
              </a:ext>
            </a:extLst>
          </p:cNvPr>
          <p:cNvSpPr txBox="1"/>
          <p:nvPr/>
        </p:nvSpPr>
        <p:spPr>
          <a:xfrm rot="21091559">
            <a:off x="-1441977" y="1765925"/>
            <a:ext cx="353943" cy="879055"/>
          </a:xfrm>
          <a:prstGeom prst="rect">
            <a:avLst/>
          </a:prstGeom>
          <a:noFill/>
          <a:ln>
            <a:noFill/>
          </a:ln>
        </p:spPr>
        <p:txBody>
          <a:bodyPr vert="eaVert" wrap="square" rtlCol="0">
            <a:spAutoFit/>
          </a:bodyPr>
          <a:lstStyle/>
          <a:p>
            <a:r>
              <a:rPr kumimoji="1" lang="ja-JP" altLang="en-US" sz="1100" b="1" dirty="0">
                <a:latin typeface="HG丸ｺﾞｼｯｸM-PRO" panose="020F0600000000000000" pitchFamily="50" charset="-128"/>
                <a:ea typeface="HG丸ｺﾞｼｯｸM-PRO" panose="020F0600000000000000" pitchFamily="50" charset="-128"/>
              </a:rPr>
              <a:t>新生クラブ</a:t>
            </a:r>
          </a:p>
        </p:txBody>
      </p:sp>
      <p:sp>
        <p:nvSpPr>
          <p:cNvPr id="9" name="楕円 8">
            <a:extLst>
              <a:ext uri="{FF2B5EF4-FFF2-40B4-BE49-F238E27FC236}">
                <a16:creationId xmlns:a16="http://schemas.microsoft.com/office/drawing/2014/main" id="{1EEC073A-0984-440A-9EBE-7D15B5072FD1}"/>
              </a:ext>
            </a:extLst>
          </p:cNvPr>
          <p:cNvSpPr/>
          <p:nvPr/>
        </p:nvSpPr>
        <p:spPr>
          <a:xfrm rot="791855">
            <a:off x="-893348" y="2184374"/>
            <a:ext cx="378754" cy="705518"/>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8F997D9-587D-4D3C-A9D1-D7B8072E1E7C}"/>
              </a:ext>
            </a:extLst>
          </p:cNvPr>
          <p:cNvSpPr txBox="1"/>
          <p:nvPr/>
        </p:nvSpPr>
        <p:spPr>
          <a:xfrm rot="729278">
            <a:off x="-885292" y="2228846"/>
            <a:ext cx="353943" cy="661482"/>
          </a:xfrm>
          <a:prstGeom prst="rect">
            <a:avLst/>
          </a:prstGeom>
          <a:noFill/>
          <a:ln>
            <a:noFill/>
          </a:ln>
        </p:spPr>
        <p:txBody>
          <a:bodyPr vert="eaVert" wrap="square" rtlCol="0">
            <a:spAutoFit/>
          </a:bodyPr>
          <a:lstStyle/>
          <a:p>
            <a:r>
              <a:rPr kumimoji="1" lang="ja-JP" altLang="en-US" sz="1100" b="1" dirty="0">
                <a:latin typeface="HG丸ｺﾞｼｯｸM-PRO" panose="020F0600000000000000" pitchFamily="50" charset="-128"/>
                <a:ea typeface="HG丸ｺﾞｼｯｸM-PRO" panose="020F0600000000000000" pitchFamily="50" charset="-128"/>
              </a:rPr>
              <a:t>楓集会所</a:t>
            </a:r>
          </a:p>
        </p:txBody>
      </p:sp>
      <p:sp>
        <p:nvSpPr>
          <p:cNvPr id="39" name="吹き出し: 角を丸めた四角形 38">
            <a:extLst>
              <a:ext uri="{FF2B5EF4-FFF2-40B4-BE49-F238E27FC236}">
                <a16:creationId xmlns:a16="http://schemas.microsoft.com/office/drawing/2014/main" id="{6EF935C9-D9C9-47DA-8527-803F0C731A6E}"/>
              </a:ext>
            </a:extLst>
          </p:cNvPr>
          <p:cNvSpPr/>
          <p:nvPr/>
        </p:nvSpPr>
        <p:spPr>
          <a:xfrm>
            <a:off x="-1402179" y="1070291"/>
            <a:ext cx="1241700" cy="321935"/>
          </a:xfrm>
          <a:prstGeom prst="wedgeRoundRectCallout">
            <a:avLst>
              <a:gd name="adj1" fmla="val -7022"/>
              <a:gd name="adj2" fmla="val -84225"/>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学生さんと一緒に描いてみたいね～</a:t>
            </a:r>
            <a:endParaRPr kumimoji="1" lang="en-US" altLang="ja-JP" sz="1000" dirty="0">
              <a:latin typeface="HG丸ｺﾞｼｯｸM-PRO" panose="020F0600000000000000" pitchFamily="50" charset="-128"/>
              <a:ea typeface="HG丸ｺﾞｼｯｸM-PRO" panose="020F0600000000000000" pitchFamily="50" charset="-128"/>
            </a:endParaRPr>
          </a:p>
        </p:txBody>
      </p:sp>
      <p:sp>
        <p:nvSpPr>
          <p:cNvPr id="64" name="吹き出し: 角を丸めた四角形 63">
            <a:extLst>
              <a:ext uri="{FF2B5EF4-FFF2-40B4-BE49-F238E27FC236}">
                <a16:creationId xmlns:a16="http://schemas.microsoft.com/office/drawing/2014/main" id="{5EDC4221-12A7-4DDC-A4E4-1FBC89C7C564}"/>
              </a:ext>
            </a:extLst>
          </p:cNvPr>
          <p:cNvSpPr/>
          <p:nvPr/>
        </p:nvSpPr>
        <p:spPr>
          <a:xfrm>
            <a:off x="-1577166" y="5528821"/>
            <a:ext cx="1382057" cy="243913"/>
          </a:xfrm>
          <a:prstGeom prst="wedgeRoundRectCallout">
            <a:avLst>
              <a:gd name="adj1" fmla="val -31708"/>
              <a:gd name="adj2" fmla="val -79924"/>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dirty="0">
                <a:latin typeface="HG丸ｺﾞｼｯｸM-PRO" panose="020F0600000000000000" pitchFamily="50" charset="-128"/>
                <a:ea typeface="HG丸ｺﾞｼｯｸM-PRO" panose="020F0600000000000000" pitchFamily="50" charset="-128"/>
              </a:rPr>
              <a:t>ニセコ町 澤田先生</a:t>
            </a:r>
          </a:p>
        </p:txBody>
      </p:sp>
      <p:sp>
        <p:nvSpPr>
          <p:cNvPr id="40" name="吹き出し: 角を丸めた四角形 39">
            <a:extLst>
              <a:ext uri="{FF2B5EF4-FFF2-40B4-BE49-F238E27FC236}">
                <a16:creationId xmlns:a16="http://schemas.microsoft.com/office/drawing/2014/main" id="{B1BED800-EA38-4CAD-B25B-4135D660BC81}"/>
              </a:ext>
            </a:extLst>
          </p:cNvPr>
          <p:cNvSpPr/>
          <p:nvPr/>
        </p:nvSpPr>
        <p:spPr>
          <a:xfrm>
            <a:off x="-1394105" y="3636092"/>
            <a:ext cx="1315096" cy="331974"/>
          </a:xfrm>
          <a:prstGeom prst="wedgeRoundRectCallout">
            <a:avLst>
              <a:gd name="adj1" fmla="val -2760"/>
              <a:gd name="adj2" fmla="val -72047"/>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正しいスクワットの仕方は</a:t>
            </a:r>
            <a:r>
              <a:rPr kumimoji="1" lang="en-US" altLang="ja-JP" sz="1000" dirty="0">
                <a:latin typeface="HG丸ｺﾞｼｯｸM-PRO" panose="020F0600000000000000" pitchFamily="50" charset="-128"/>
                <a:ea typeface="HG丸ｺﾞｼｯｸM-PRO" panose="020F0600000000000000" pitchFamily="50" charset="-128"/>
              </a:rPr>
              <a:t>…</a:t>
            </a:r>
            <a:endParaRPr kumimoji="1" lang="ja-JP" altLang="en-US" sz="1000" dirty="0">
              <a:latin typeface="HG丸ｺﾞｼｯｸM-PRO" panose="020F0600000000000000" pitchFamily="50" charset="-128"/>
              <a:ea typeface="HG丸ｺﾞｼｯｸM-PRO" panose="020F0600000000000000" pitchFamily="50" charset="-128"/>
            </a:endParaRPr>
          </a:p>
        </p:txBody>
      </p:sp>
      <p:sp>
        <p:nvSpPr>
          <p:cNvPr id="73" name="テキスト ボックス 72">
            <a:extLst>
              <a:ext uri="{FF2B5EF4-FFF2-40B4-BE49-F238E27FC236}">
                <a16:creationId xmlns:a16="http://schemas.microsoft.com/office/drawing/2014/main" id="{A50F4A7B-0747-4003-BD82-3450DF1E3DD2}"/>
              </a:ext>
            </a:extLst>
          </p:cNvPr>
          <p:cNvSpPr txBox="1"/>
          <p:nvPr/>
        </p:nvSpPr>
        <p:spPr>
          <a:xfrm>
            <a:off x="5025228" y="2602096"/>
            <a:ext cx="4780436" cy="645113"/>
          </a:xfrm>
          <a:prstGeom prst="rect">
            <a:avLst/>
          </a:prstGeom>
          <a:noFill/>
        </p:spPr>
        <p:txBody>
          <a:bodyPr wrap="square" rtlCol="0">
            <a:spAutoFit/>
          </a:bodyPr>
          <a:lstStyle/>
          <a:p>
            <a:pPr>
              <a:lnSpc>
                <a:spcPts val="1500"/>
              </a:lnSpc>
            </a:pPr>
            <a:r>
              <a:rPr kumimoji="1" lang="en-US" altLang="ja-JP" sz="1100" dirty="0">
                <a:latin typeface="HG丸ｺﾞｼｯｸM-PRO" panose="020F0600000000000000" pitchFamily="50" charset="-128"/>
                <a:ea typeface="HG丸ｺﾞｼｯｸM-PRO" panose="020F0600000000000000" pitchFamily="50" charset="-128"/>
              </a:rPr>
              <a:t>12/10</a:t>
            </a:r>
            <a:r>
              <a:rPr kumimoji="1" lang="ja-JP" altLang="en-US" sz="1100" dirty="0">
                <a:latin typeface="HG丸ｺﾞｼｯｸM-PRO" panose="020F0600000000000000" pitchFamily="50" charset="-128"/>
                <a:ea typeface="HG丸ｺﾞｼｯｸM-PRO" panose="020F0600000000000000" pitchFamily="50" charset="-128"/>
              </a:rPr>
              <a:t>㈫ りすたにて月に１回開催の「ひまわりの会」にお邪魔しました。今月は札幌より講師を招き「ちりめん鏡餅」製作を行いました。説明を聞きながら手際よく作り進め、素敵な鏡餅を完成させました。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 name="スクロール: 横 1">
            <a:extLst>
              <a:ext uri="{FF2B5EF4-FFF2-40B4-BE49-F238E27FC236}">
                <a16:creationId xmlns:a16="http://schemas.microsoft.com/office/drawing/2014/main" id="{469724F4-6314-4F53-92CD-3F1A5C087E0C}"/>
              </a:ext>
            </a:extLst>
          </p:cNvPr>
          <p:cNvSpPr/>
          <p:nvPr/>
        </p:nvSpPr>
        <p:spPr>
          <a:xfrm>
            <a:off x="-1587008" y="6386432"/>
            <a:ext cx="1285673" cy="485694"/>
          </a:xfrm>
          <a:prstGeom prst="horizontalScroll">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りすたに</a:t>
            </a:r>
            <a:r>
              <a:rPr kumimoji="1" lang="en-US" altLang="ja-JP" sz="1050" b="1" dirty="0">
                <a:latin typeface="HG丸ｺﾞｼｯｸM-PRO" panose="020F0600000000000000" pitchFamily="50" charset="-128"/>
                <a:ea typeface="HG丸ｺﾞｼｯｸM-PRO" panose="020F0600000000000000" pitchFamily="50" charset="-128"/>
              </a:rPr>
              <a:t>12/25</a:t>
            </a:r>
            <a:r>
              <a:rPr kumimoji="1" lang="ja-JP" altLang="en-US" sz="1050" b="1" dirty="0">
                <a:latin typeface="HG丸ｺﾞｼｯｸM-PRO" panose="020F0600000000000000" pitchFamily="50" charset="-128"/>
                <a:ea typeface="HG丸ｺﾞｼｯｸM-PRO" panose="020F0600000000000000" pitchFamily="50" charset="-128"/>
              </a:rPr>
              <a:t>まで示☆</a:t>
            </a:r>
          </a:p>
        </p:txBody>
      </p:sp>
      <p:sp>
        <p:nvSpPr>
          <p:cNvPr id="28" name="吹き出し: 角を丸めた四角形 27">
            <a:extLst>
              <a:ext uri="{FF2B5EF4-FFF2-40B4-BE49-F238E27FC236}">
                <a16:creationId xmlns:a16="http://schemas.microsoft.com/office/drawing/2014/main" id="{E708767C-CC84-4425-94B9-E502735DBC19}"/>
              </a:ext>
            </a:extLst>
          </p:cNvPr>
          <p:cNvSpPr/>
          <p:nvPr/>
        </p:nvSpPr>
        <p:spPr>
          <a:xfrm>
            <a:off x="-1687556" y="4648525"/>
            <a:ext cx="833342" cy="148456"/>
          </a:xfrm>
          <a:prstGeom prst="wedgeRoundRectCallout">
            <a:avLst>
              <a:gd name="adj1" fmla="val -33427"/>
              <a:gd name="adj2" fmla="val 126417"/>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いい香り！</a:t>
            </a:r>
          </a:p>
        </p:txBody>
      </p:sp>
      <p:sp>
        <p:nvSpPr>
          <p:cNvPr id="56" name="吹き出し: 角を丸めた四角形 55">
            <a:extLst>
              <a:ext uri="{FF2B5EF4-FFF2-40B4-BE49-F238E27FC236}">
                <a16:creationId xmlns:a16="http://schemas.microsoft.com/office/drawing/2014/main" id="{C6F36336-1876-4FD6-AD40-8D50CA576811}"/>
              </a:ext>
            </a:extLst>
          </p:cNvPr>
          <p:cNvSpPr/>
          <p:nvPr/>
        </p:nvSpPr>
        <p:spPr>
          <a:xfrm>
            <a:off x="-1710289" y="4400911"/>
            <a:ext cx="1360399" cy="179644"/>
          </a:xfrm>
          <a:prstGeom prst="wedgeRoundRectCallout">
            <a:avLst>
              <a:gd name="adj1" fmla="val -46865"/>
              <a:gd name="adj2" fmla="val 9878"/>
              <a:gd name="adj3" fmla="val 16667"/>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b="1" dirty="0">
                <a:latin typeface="HG丸ｺﾞｼｯｸM-PRO" panose="020F0600000000000000" pitchFamily="50" charset="-128"/>
                <a:ea typeface="HG丸ｺﾞｼｯｸM-PRO" panose="020F0600000000000000" pitchFamily="50" charset="-128"/>
              </a:rPr>
              <a:t>チャレンジ協働事業</a:t>
            </a:r>
            <a:endParaRPr kumimoji="1" lang="en-US" altLang="ja-JP" sz="1000" b="1" dirty="0">
              <a:latin typeface="HG丸ｺﾞｼｯｸM-PRO" panose="020F0600000000000000" pitchFamily="50" charset="-128"/>
              <a:ea typeface="HG丸ｺﾞｼｯｸM-PRO" panose="020F0600000000000000" pitchFamily="50" charset="-128"/>
            </a:endParaRPr>
          </a:p>
        </p:txBody>
      </p:sp>
      <p:sp>
        <p:nvSpPr>
          <p:cNvPr id="6" name="テキスト ボックス 5">
            <a:extLst>
              <a:ext uri="{FF2B5EF4-FFF2-40B4-BE49-F238E27FC236}">
                <a16:creationId xmlns:a16="http://schemas.microsoft.com/office/drawing/2014/main" id="{0D0418B9-AE96-763E-44F2-E419814B10E2}"/>
              </a:ext>
            </a:extLst>
          </p:cNvPr>
          <p:cNvSpPr txBox="1"/>
          <p:nvPr/>
        </p:nvSpPr>
        <p:spPr>
          <a:xfrm>
            <a:off x="5054725" y="144086"/>
            <a:ext cx="4744135" cy="338554"/>
          </a:xfrm>
          <a:prstGeom prst="rect">
            <a:avLst/>
          </a:prstGeom>
          <a:noFill/>
        </p:spPr>
        <p:txBody>
          <a:bodyPr wrap="square" rtlCol="0">
            <a:spAutoFit/>
          </a:bodyPr>
          <a:lstStyle/>
          <a:p>
            <a:pPr algn="ctr"/>
            <a:r>
              <a:rPr kumimoji="1" lang="ja-JP" altLang="en-US" sz="1600" b="1" i="1" dirty="0"/>
              <a:t>転ばぬ先の体操クラブ</a:t>
            </a:r>
            <a:endParaRPr kumimoji="1" lang="en-US" altLang="ja-JP" sz="1600" b="1" i="1" dirty="0"/>
          </a:p>
        </p:txBody>
      </p:sp>
      <p:sp>
        <p:nvSpPr>
          <p:cNvPr id="13" name="テキスト ボックス 12">
            <a:extLst>
              <a:ext uri="{FF2B5EF4-FFF2-40B4-BE49-F238E27FC236}">
                <a16:creationId xmlns:a16="http://schemas.microsoft.com/office/drawing/2014/main" id="{AD84526F-5EA5-6CD8-5440-70677ABE2D8C}"/>
              </a:ext>
            </a:extLst>
          </p:cNvPr>
          <p:cNvSpPr txBox="1"/>
          <p:nvPr/>
        </p:nvSpPr>
        <p:spPr>
          <a:xfrm>
            <a:off x="1809310" y="2622107"/>
            <a:ext cx="1615227" cy="338554"/>
          </a:xfrm>
          <a:prstGeom prst="rect">
            <a:avLst/>
          </a:prstGeom>
          <a:noFill/>
        </p:spPr>
        <p:txBody>
          <a:bodyPr wrap="square" rtlCol="0">
            <a:spAutoFit/>
          </a:bodyPr>
          <a:lstStyle/>
          <a:p>
            <a:r>
              <a:rPr kumimoji="1" lang="ja-JP" altLang="en-US" sz="1600" b="1" i="1" dirty="0"/>
              <a:t>ゆるリラ講座</a:t>
            </a:r>
          </a:p>
        </p:txBody>
      </p:sp>
      <p:grpSp>
        <p:nvGrpSpPr>
          <p:cNvPr id="22" name="グループ化 21">
            <a:extLst>
              <a:ext uri="{FF2B5EF4-FFF2-40B4-BE49-F238E27FC236}">
                <a16:creationId xmlns:a16="http://schemas.microsoft.com/office/drawing/2014/main" id="{4DDB8F92-A2D2-3D85-DA77-B82A8D0270EE}"/>
              </a:ext>
            </a:extLst>
          </p:cNvPr>
          <p:cNvGrpSpPr/>
          <p:nvPr/>
        </p:nvGrpSpPr>
        <p:grpSpPr>
          <a:xfrm>
            <a:off x="5066520" y="4595962"/>
            <a:ext cx="4676199" cy="625855"/>
            <a:chOff x="4939259" y="5147698"/>
            <a:chExt cx="4676199" cy="625855"/>
          </a:xfrm>
        </p:grpSpPr>
        <p:sp>
          <p:nvSpPr>
            <p:cNvPr id="53" name="テキスト ボックス 52">
              <a:extLst>
                <a:ext uri="{FF2B5EF4-FFF2-40B4-BE49-F238E27FC236}">
                  <a16:creationId xmlns:a16="http://schemas.microsoft.com/office/drawing/2014/main" id="{DB2F8A78-7D06-40BF-859A-9BDA9FAD4FD0}"/>
                </a:ext>
              </a:extLst>
            </p:cNvPr>
            <p:cNvSpPr txBox="1"/>
            <p:nvPr/>
          </p:nvSpPr>
          <p:spPr>
            <a:xfrm>
              <a:off x="4939259" y="5188778"/>
              <a:ext cx="4676199" cy="584775"/>
            </a:xfrm>
            <a:prstGeom prst="rect">
              <a:avLst/>
            </a:prstGeom>
            <a:noFill/>
          </p:spPr>
          <p:txBody>
            <a:bodyPr wrap="square" rtlCol="0">
              <a:spAutoFit/>
            </a:bodyPr>
            <a:lstStyle/>
            <a:p>
              <a:pPr algn="ctr"/>
              <a:r>
                <a:rPr kumimoji="1" lang="ja-JP" altLang="en-US" sz="1600" b="1" i="1" dirty="0"/>
                <a:t>老人福祉会館　</a:t>
              </a:r>
              <a:endParaRPr kumimoji="1" lang="en-US" altLang="ja-JP" sz="1600" b="1" i="1" dirty="0"/>
            </a:p>
            <a:p>
              <a:pPr algn="ctr"/>
              <a:r>
                <a:rPr kumimoji="1" lang="ja-JP" altLang="en-US" sz="1600" b="1" i="1" dirty="0"/>
                <a:t>クリスマスツリー・パッチワーク  展示中</a:t>
              </a:r>
              <a:endParaRPr kumimoji="1" lang="en-US" altLang="ja-JP" sz="1600" b="1" i="1" dirty="0"/>
            </a:p>
          </p:txBody>
        </p:sp>
        <p:pic>
          <p:nvPicPr>
            <p:cNvPr id="18" name="図 17">
              <a:extLst>
                <a:ext uri="{FF2B5EF4-FFF2-40B4-BE49-F238E27FC236}">
                  <a16:creationId xmlns:a16="http://schemas.microsoft.com/office/drawing/2014/main" id="{AE8DFD89-3BAB-F8C2-840C-056C2BAF1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584" y="5147699"/>
              <a:ext cx="335142" cy="333466"/>
            </a:xfrm>
            <a:prstGeom prst="rect">
              <a:avLst/>
            </a:prstGeom>
          </p:spPr>
        </p:pic>
        <p:pic>
          <p:nvPicPr>
            <p:cNvPr id="20" name="図 19">
              <a:extLst>
                <a:ext uri="{FF2B5EF4-FFF2-40B4-BE49-F238E27FC236}">
                  <a16:creationId xmlns:a16="http://schemas.microsoft.com/office/drawing/2014/main" id="{94E639A2-000B-3B27-6C46-B29ED0A48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716" y="5147698"/>
              <a:ext cx="246766" cy="333467"/>
            </a:xfrm>
            <a:prstGeom prst="rect">
              <a:avLst/>
            </a:prstGeom>
          </p:spPr>
        </p:pic>
      </p:grpSp>
      <p:sp>
        <p:nvSpPr>
          <p:cNvPr id="21" name="テキスト ボックス 20">
            <a:extLst>
              <a:ext uri="{FF2B5EF4-FFF2-40B4-BE49-F238E27FC236}">
                <a16:creationId xmlns:a16="http://schemas.microsoft.com/office/drawing/2014/main" id="{211B0878-F182-2065-E0AC-8ECF25525FD2}"/>
              </a:ext>
            </a:extLst>
          </p:cNvPr>
          <p:cNvSpPr txBox="1"/>
          <p:nvPr/>
        </p:nvSpPr>
        <p:spPr>
          <a:xfrm>
            <a:off x="6573122" y="5160704"/>
            <a:ext cx="1370673" cy="1606915"/>
          </a:xfrm>
          <a:prstGeom prst="rect">
            <a:avLst/>
          </a:prstGeom>
          <a:noFill/>
        </p:spPr>
        <p:txBody>
          <a:bodyPr wrap="square" rtlCol="0">
            <a:spAutoFit/>
          </a:bodyPr>
          <a:lstStyle/>
          <a:p>
            <a:pPr>
              <a:lnSpc>
                <a:spcPts val="1500"/>
              </a:lnSpc>
            </a:pPr>
            <a:r>
              <a:rPr kumimoji="1" lang="ja-JP" altLang="en-US" sz="1100" dirty="0">
                <a:latin typeface="HG丸ｺﾞｼｯｸM-PRO" panose="020F0600000000000000" pitchFamily="50" charset="-128"/>
                <a:ea typeface="HG丸ｺﾞｼｯｸM-PRO" panose="020F0600000000000000" pitchFamily="50" charset="-128"/>
              </a:rPr>
              <a:t>老人福祉会館内にクリスマスツリーが登場しました。今年はパッチワークサークルの作品の展示がありクリスマスの雰囲気に包まれています。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3" name="テキスト ボックス 22">
            <a:extLst>
              <a:ext uri="{FF2B5EF4-FFF2-40B4-BE49-F238E27FC236}">
                <a16:creationId xmlns:a16="http://schemas.microsoft.com/office/drawing/2014/main" id="{BF71F535-8F88-778B-AF15-895801FF3A46}"/>
              </a:ext>
            </a:extLst>
          </p:cNvPr>
          <p:cNvSpPr txBox="1"/>
          <p:nvPr/>
        </p:nvSpPr>
        <p:spPr>
          <a:xfrm>
            <a:off x="138288" y="2876022"/>
            <a:ext cx="4828591" cy="430311"/>
          </a:xfrm>
          <a:prstGeom prst="rect">
            <a:avLst/>
          </a:prstGeom>
          <a:noFill/>
        </p:spPr>
        <p:txBody>
          <a:bodyPr wrap="square" rtlCol="0">
            <a:spAutoFit/>
          </a:bodyPr>
          <a:lstStyle/>
          <a:p>
            <a:pPr>
              <a:lnSpc>
                <a:spcPts val="1400"/>
              </a:lnSpc>
            </a:pPr>
            <a:r>
              <a:rPr kumimoji="1" lang="ja-JP" altLang="en-US" sz="1100" dirty="0">
                <a:latin typeface="HG丸ｺﾞｼｯｸM-PRO" panose="020F0600000000000000" pitchFamily="50" charset="-128"/>
                <a:ea typeface="HG丸ｺﾞｼｯｸM-PRO" panose="020F0600000000000000" pitchFamily="50" charset="-128"/>
              </a:rPr>
              <a:t>今月も地域の集会所や「りすた」での第３クールがスタートしました。１月は老人福祉会館での開催です。冬期の体力維持のため参加しませんか？</a:t>
            </a:r>
            <a:endParaRPr kumimoji="1" lang="en-US" altLang="ja-JP" sz="1100" dirty="0">
              <a:latin typeface="HG丸ｺﾞｼｯｸM-PRO" panose="020F0600000000000000" pitchFamily="50" charset="-128"/>
              <a:ea typeface="HG丸ｺﾞｼｯｸM-PRO" panose="020F0600000000000000" pitchFamily="50" charset="-128"/>
            </a:endParaRPr>
          </a:p>
        </p:txBody>
      </p:sp>
      <p:pic>
        <p:nvPicPr>
          <p:cNvPr id="30" name="図 29">
            <a:extLst>
              <a:ext uri="{FF2B5EF4-FFF2-40B4-BE49-F238E27FC236}">
                <a16:creationId xmlns:a16="http://schemas.microsoft.com/office/drawing/2014/main" id="{0F623B92-7082-746A-9D0B-4C9016F365FD}"/>
              </a:ext>
            </a:extLst>
          </p:cNvPr>
          <p:cNvPicPr>
            <a:picLocks noChangeAspect="1"/>
          </p:cNvPicPr>
          <p:nvPr/>
        </p:nvPicPr>
        <p:blipFill>
          <a:blip r:embed="rId5">
            <a:extLst>
              <a:ext uri="{28A0092B-C50C-407E-A947-70E740481C1C}">
                <a14:useLocalDpi xmlns:a14="http://schemas.microsoft.com/office/drawing/2010/main" val="0"/>
              </a:ext>
            </a:extLst>
          </a:blip>
          <a:srcRect l="21155" r="6297"/>
          <a:stretch/>
        </p:blipFill>
        <p:spPr>
          <a:xfrm>
            <a:off x="5094247" y="5167210"/>
            <a:ext cx="1494830" cy="1545358"/>
          </a:xfrm>
          <a:prstGeom prst="roundRect">
            <a:avLst>
              <a:gd name="adj" fmla="val 8594"/>
            </a:avLst>
          </a:prstGeom>
          <a:solidFill>
            <a:srgbClr val="FFFFFF">
              <a:shade val="85000"/>
            </a:srgbClr>
          </a:solidFill>
          <a:ln>
            <a:noFill/>
          </a:ln>
          <a:effectLst/>
        </p:spPr>
      </p:pic>
      <p:pic>
        <p:nvPicPr>
          <p:cNvPr id="32" name="図 31">
            <a:extLst>
              <a:ext uri="{FF2B5EF4-FFF2-40B4-BE49-F238E27FC236}">
                <a16:creationId xmlns:a16="http://schemas.microsoft.com/office/drawing/2014/main" id="{3F26807A-3962-790A-41FE-0E6F4697D7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83420" y="5314668"/>
            <a:ext cx="1883854" cy="1412890"/>
          </a:xfrm>
          <a:prstGeom prst="roundRect">
            <a:avLst>
              <a:gd name="adj" fmla="val 8594"/>
            </a:avLst>
          </a:prstGeom>
          <a:solidFill>
            <a:srgbClr val="FFFFFF">
              <a:shade val="85000"/>
            </a:srgbClr>
          </a:solidFill>
          <a:ln>
            <a:noFill/>
          </a:ln>
          <a:effectLst/>
        </p:spPr>
      </p:pic>
      <p:pic>
        <p:nvPicPr>
          <p:cNvPr id="34" name="図 33">
            <a:extLst>
              <a:ext uri="{FF2B5EF4-FFF2-40B4-BE49-F238E27FC236}">
                <a16:creationId xmlns:a16="http://schemas.microsoft.com/office/drawing/2014/main" id="{291BB267-3140-13D6-8722-891C4F227FC9}"/>
              </a:ext>
            </a:extLst>
          </p:cNvPr>
          <p:cNvPicPr>
            <a:picLocks noChangeAspect="1"/>
          </p:cNvPicPr>
          <p:nvPr/>
        </p:nvPicPr>
        <p:blipFill>
          <a:blip r:embed="rId7">
            <a:extLst>
              <a:ext uri="{28A0092B-C50C-407E-A947-70E740481C1C}">
                <a14:useLocalDpi xmlns:a14="http://schemas.microsoft.com/office/drawing/2010/main" val="0"/>
              </a:ext>
            </a:extLst>
          </a:blip>
          <a:srcRect l="5607" b="7316"/>
          <a:stretch/>
        </p:blipFill>
        <p:spPr>
          <a:xfrm>
            <a:off x="8086818" y="3271234"/>
            <a:ext cx="1643498" cy="1210288"/>
          </a:xfrm>
          <a:prstGeom prst="roundRect">
            <a:avLst>
              <a:gd name="adj" fmla="val 8594"/>
            </a:avLst>
          </a:prstGeom>
          <a:solidFill>
            <a:srgbClr val="FFFFFF">
              <a:shade val="85000"/>
            </a:srgbClr>
          </a:solidFill>
          <a:ln>
            <a:noFill/>
          </a:ln>
          <a:effectLst/>
        </p:spPr>
      </p:pic>
      <p:pic>
        <p:nvPicPr>
          <p:cNvPr id="38" name="図 37">
            <a:extLst>
              <a:ext uri="{FF2B5EF4-FFF2-40B4-BE49-F238E27FC236}">
                <a16:creationId xmlns:a16="http://schemas.microsoft.com/office/drawing/2014/main" id="{4815DCE6-6A9D-746D-DF29-76DA6AFECB66}"/>
              </a:ext>
            </a:extLst>
          </p:cNvPr>
          <p:cNvPicPr>
            <a:picLocks noChangeAspect="1"/>
          </p:cNvPicPr>
          <p:nvPr/>
        </p:nvPicPr>
        <p:blipFill>
          <a:blip r:embed="rId8">
            <a:extLst>
              <a:ext uri="{28A0092B-C50C-407E-A947-70E740481C1C}">
                <a14:useLocalDpi xmlns:a14="http://schemas.microsoft.com/office/drawing/2010/main" val="0"/>
              </a:ext>
            </a:extLst>
          </a:blip>
          <a:srcRect l="21035" r="5747"/>
          <a:stretch/>
        </p:blipFill>
        <p:spPr>
          <a:xfrm>
            <a:off x="5186780" y="3219800"/>
            <a:ext cx="1230861" cy="1260809"/>
          </a:xfrm>
          <a:prstGeom prst="roundRect">
            <a:avLst>
              <a:gd name="adj" fmla="val 8594"/>
            </a:avLst>
          </a:prstGeom>
          <a:solidFill>
            <a:srgbClr val="FFFFFF">
              <a:shade val="85000"/>
            </a:srgbClr>
          </a:solidFill>
          <a:ln>
            <a:noFill/>
          </a:ln>
          <a:effectLst/>
        </p:spPr>
      </p:pic>
      <p:pic>
        <p:nvPicPr>
          <p:cNvPr id="42" name="図 41">
            <a:extLst>
              <a:ext uri="{FF2B5EF4-FFF2-40B4-BE49-F238E27FC236}">
                <a16:creationId xmlns:a16="http://schemas.microsoft.com/office/drawing/2014/main" id="{0ED83B24-B9A8-69D8-A0AD-3A39232BC142}"/>
              </a:ext>
            </a:extLst>
          </p:cNvPr>
          <p:cNvPicPr>
            <a:picLocks noChangeAspect="1"/>
          </p:cNvPicPr>
          <p:nvPr/>
        </p:nvPicPr>
        <p:blipFill>
          <a:blip r:embed="rId9">
            <a:extLst>
              <a:ext uri="{28A0092B-C50C-407E-A947-70E740481C1C}">
                <a14:useLocalDpi xmlns:a14="http://schemas.microsoft.com/office/drawing/2010/main" val="0"/>
              </a:ext>
            </a:extLst>
          </a:blip>
          <a:srcRect l="10877" t="13909" r="14956"/>
          <a:stretch/>
        </p:blipFill>
        <p:spPr>
          <a:xfrm>
            <a:off x="142078" y="5298513"/>
            <a:ext cx="1574078" cy="1370358"/>
          </a:xfrm>
          <a:prstGeom prst="roundRect">
            <a:avLst>
              <a:gd name="adj" fmla="val 8594"/>
            </a:avLst>
          </a:prstGeom>
          <a:solidFill>
            <a:srgbClr val="FFFFFF">
              <a:shade val="85000"/>
            </a:srgbClr>
          </a:solidFill>
          <a:ln>
            <a:noFill/>
          </a:ln>
          <a:effectLst/>
        </p:spPr>
      </p:pic>
      <p:pic>
        <p:nvPicPr>
          <p:cNvPr id="44" name="図 43">
            <a:extLst>
              <a:ext uri="{FF2B5EF4-FFF2-40B4-BE49-F238E27FC236}">
                <a16:creationId xmlns:a16="http://schemas.microsoft.com/office/drawing/2014/main" id="{3B1C8C32-6A12-A717-5FAD-42D1EB696C2D}"/>
              </a:ext>
            </a:extLst>
          </p:cNvPr>
          <p:cNvPicPr>
            <a:picLocks noChangeAspect="1"/>
          </p:cNvPicPr>
          <p:nvPr/>
        </p:nvPicPr>
        <p:blipFill>
          <a:blip r:embed="rId10">
            <a:extLst>
              <a:ext uri="{28A0092B-C50C-407E-A947-70E740481C1C}">
                <a14:useLocalDpi xmlns:a14="http://schemas.microsoft.com/office/drawing/2010/main" val="0"/>
              </a:ext>
            </a:extLst>
          </a:blip>
          <a:srcRect l="5987" t="19282" r="8476" b="15103"/>
          <a:stretch/>
        </p:blipFill>
        <p:spPr>
          <a:xfrm>
            <a:off x="3424537" y="5263080"/>
            <a:ext cx="1411034" cy="1443212"/>
          </a:xfrm>
          <a:prstGeom prst="roundRect">
            <a:avLst>
              <a:gd name="adj" fmla="val 8594"/>
            </a:avLst>
          </a:prstGeom>
          <a:solidFill>
            <a:srgbClr val="FFFFFF">
              <a:shade val="85000"/>
            </a:srgbClr>
          </a:solidFill>
          <a:ln>
            <a:noFill/>
          </a:ln>
          <a:effectLst/>
        </p:spPr>
      </p:pic>
      <p:pic>
        <p:nvPicPr>
          <p:cNvPr id="8" name="図 7">
            <a:extLst>
              <a:ext uri="{FF2B5EF4-FFF2-40B4-BE49-F238E27FC236}">
                <a16:creationId xmlns:a16="http://schemas.microsoft.com/office/drawing/2014/main" id="{7EA2242C-B983-4C10-9376-F5E142038290}"/>
              </a:ext>
            </a:extLst>
          </p:cNvPr>
          <p:cNvPicPr>
            <a:picLocks noChangeAspect="1"/>
          </p:cNvPicPr>
          <p:nvPr/>
        </p:nvPicPr>
        <p:blipFill>
          <a:blip r:embed="rId11">
            <a:extLst>
              <a:ext uri="{28A0092B-C50C-407E-A947-70E740481C1C}">
                <a14:useLocalDpi xmlns:a14="http://schemas.microsoft.com/office/drawing/2010/main" val="0"/>
              </a:ext>
            </a:extLst>
          </a:blip>
          <a:srcRect t="19971" b="15954"/>
          <a:stretch/>
        </p:blipFill>
        <p:spPr>
          <a:xfrm>
            <a:off x="6573121" y="3275638"/>
            <a:ext cx="1408561" cy="1203386"/>
          </a:xfrm>
          <a:prstGeom prst="roundRect">
            <a:avLst>
              <a:gd name="adj" fmla="val 8594"/>
            </a:avLst>
          </a:prstGeom>
          <a:solidFill>
            <a:srgbClr val="FFFFFF">
              <a:shade val="85000"/>
            </a:srgbClr>
          </a:solidFill>
          <a:ln>
            <a:noFill/>
          </a:ln>
          <a:effectLst/>
        </p:spPr>
      </p:pic>
      <p:pic>
        <p:nvPicPr>
          <p:cNvPr id="15" name="図 14">
            <a:extLst>
              <a:ext uri="{FF2B5EF4-FFF2-40B4-BE49-F238E27FC236}">
                <a16:creationId xmlns:a16="http://schemas.microsoft.com/office/drawing/2014/main" id="{642E13E1-F77E-B462-27FF-1E2D8A21FCD1}"/>
              </a:ext>
            </a:extLst>
          </p:cNvPr>
          <p:cNvPicPr>
            <a:picLocks noChangeAspect="1"/>
          </p:cNvPicPr>
          <p:nvPr/>
        </p:nvPicPr>
        <p:blipFill>
          <a:blip r:embed="rId12">
            <a:extLst>
              <a:ext uri="{28A0092B-C50C-407E-A947-70E740481C1C}">
                <a14:useLocalDpi xmlns:a14="http://schemas.microsoft.com/office/drawing/2010/main" val="0"/>
              </a:ext>
            </a:extLst>
          </a:blip>
          <a:srcRect b="27957"/>
          <a:stretch/>
        </p:blipFill>
        <p:spPr>
          <a:xfrm>
            <a:off x="170274" y="3303166"/>
            <a:ext cx="1498621" cy="1439545"/>
          </a:xfrm>
          <a:prstGeom prst="roundRect">
            <a:avLst>
              <a:gd name="adj" fmla="val 8594"/>
            </a:avLst>
          </a:prstGeom>
          <a:solidFill>
            <a:srgbClr val="FFFFFF">
              <a:shade val="85000"/>
            </a:srgbClr>
          </a:solidFill>
          <a:ln>
            <a:noFill/>
          </a:ln>
          <a:effectLst/>
        </p:spPr>
      </p:pic>
      <p:sp>
        <p:nvSpPr>
          <p:cNvPr id="24" name="楕円 23">
            <a:extLst>
              <a:ext uri="{FF2B5EF4-FFF2-40B4-BE49-F238E27FC236}">
                <a16:creationId xmlns:a16="http://schemas.microsoft.com/office/drawing/2014/main" id="{0A7E180A-DD90-831B-AB46-412C3B683A7F}"/>
              </a:ext>
            </a:extLst>
          </p:cNvPr>
          <p:cNvSpPr/>
          <p:nvPr/>
        </p:nvSpPr>
        <p:spPr>
          <a:xfrm>
            <a:off x="292084" y="3315063"/>
            <a:ext cx="1223732" cy="212891"/>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新生クラブ</a:t>
            </a:r>
          </a:p>
        </p:txBody>
      </p:sp>
      <p:pic>
        <p:nvPicPr>
          <p:cNvPr id="29" name="図 28">
            <a:extLst>
              <a:ext uri="{FF2B5EF4-FFF2-40B4-BE49-F238E27FC236}">
                <a16:creationId xmlns:a16="http://schemas.microsoft.com/office/drawing/2014/main" id="{A3993578-E430-92E6-7234-38AA3BADEA3B}"/>
              </a:ext>
            </a:extLst>
          </p:cNvPr>
          <p:cNvPicPr>
            <a:picLocks noChangeAspect="1"/>
          </p:cNvPicPr>
          <p:nvPr/>
        </p:nvPicPr>
        <p:blipFill>
          <a:blip r:embed="rId13">
            <a:extLst>
              <a:ext uri="{28A0092B-C50C-407E-A947-70E740481C1C}">
                <a14:useLocalDpi xmlns:a14="http://schemas.microsoft.com/office/drawing/2010/main" val="0"/>
              </a:ext>
            </a:extLst>
          </a:blip>
          <a:srcRect l="863" t="508" r="3232" b="29604"/>
          <a:stretch/>
        </p:blipFill>
        <p:spPr>
          <a:xfrm>
            <a:off x="3342889" y="3333996"/>
            <a:ext cx="1435582" cy="1394840"/>
          </a:xfrm>
          <a:prstGeom prst="roundRect">
            <a:avLst>
              <a:gd name="adj" fmla="val 8594"/>
            </a:avLst>
          </a:prstGeom>
          <a:solidFill>
            <a:srgbClr val="FFFFFF">
              <a:shade val="85000"/>
            </a:srgbClr>
          </a:solidFill>
          <a:ln>
            <a:noFill/>
          </a:ln>
          <a:effectLst/>
        </p:spPr>
      </p:pic>
      <p:sp>
        <p:nvSpPr>
          <p:cNvPr id="25" name="楕円 24">
            <a:extLst>
              <a:ext uri="{FF2B5EF4-FFF2-40B4-BE49-F238E27FC236}">
                <a16:creationId xmlns:a16="http://schemas.microsoft.com/office/drawing/2014/main" id="{5F98D1F8-C61C-ECC5-4B11-53A1456B8585}"/>
              </a:ext>
            </a:extLst>
          </p:cNvPr>
          <p:cNvSpPr/>
          <p:nvPr/>
        </p:nvSpPr>
        <p:spPr>
          <a:xfrm>
            <a:off x="3599741" y="3308157"/>
            <a:ext cx="941208" cy="366674"/>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沼ノ沢</a:t>
            </a:r>
            <a:endParaRPr kumimoji="1" lang="en-US" altLang="ja-JP" sz="1050" b="1" dirty="0">
              <a:latin typeface="HG丸ｺﾞｼｯｸM-PRO" panose="020F0600000000000000" pitchFamily="50" charset="-128"/>
              <a:ea typeface="HG丸ｺﾞｼｯｸM-PRO" panose="020F0600000000000000" pitchFamily="50" charset="-128"/>
            </a:endParaRPr>
          </a:p>
          <a:p>
            <a:pPr algn="ctr"/>
            <a:r>
              <a:rPr kumimoji="1" lang="ja-JP" altLang="en-US" sz="1050" b="1" dirty="0">
                <a:latin typeface="HG丸ｺﾞｼｯｸM-PRO" panose="020F0600000000000000" pitchFamily="50" charset="-128"/>
                <a:ea typeface="HG丸ｺﾞｼｯｸM-PRO" panose="020F0600000000000000" pitchFamily="50" charset="-128"/>
              </a:rPr>
              <a:t>長寿会</a:t>
            </a:r>
          </a:p>
        </p:txBody>
      </p:sp>
      <p:pic>
        <p:nvPicPr>
          <p:cNvPr id="31" name="図 30">
            <a:extLst>
              <a:ext uri="{FF2B5EF4-FFF2-40B4-BE49-F238E27FC236}">
                <a16:creationId xmlns:a16="http://schemas.microsoft.com/office/drawing/2014/main" id="{BE26A636-44BF-C0AE-81F4-70BE0FF1EFF5}"/>
              </a:ext>
            </a:extLst>
          </p:cNvPr>
          <p:cNvPicPr>
            <a:picLocks noChangeAspect="1"/>
          </p:cNvPicPr>
          <p:nvPr/>
        </p:nvPicPr>
        <p:blipFill>
          <a:blip r:embed="rId14">
            <a:extLst>
              <a:ext uri="{28A0092B-C50C-407E-A947-70E740481C1C}">
                <a14:useLocalDpi xmlns:a14="http://schemas.microsoft.com/office/drawing/2010/main" val="0"/>
              </a:ext>
            </a:extLst>
          </a:blip>
          <a:srcRect t="30109"/>
          <a:stretch/>
        </p:blipFill>
        <p:spPr>
          <a:xfrm>
            <a:off x="1754027" y="3351037"/>
            <a:ext cx="1479886" cy="1379079"/>
          </a:xfrm>
          <a:prstGeom prst="roundRect">
            <a:avLst>
              <a:gd name="adj" fmla="val 8594"/>
            </a:avLst>
          </a:prstGeom>
          <a:solidFill>
            <a:srgbClr val="FFFFFF">
              <a:shade val="85000"/>
            </a:srgbClr>
          </a:solidFill>
          <a:ln>
            <a:noFill/>
          </a:ln>
          <a:effectLst/>
        </p:spPr>
      </p:pic>
      <p:sp>
        <p:nvSpPr>
          <p:cNvPr id="26" name="楕円 25">
            <a:extLst>
              <a:ext uri="{FF2B5EF4-FFF2-40B4-BE49-F238E27FC236}">
                <a16:creationId xmlns:a16="http://schemas.microsoft.com/office/drawing/2014/main" id="{C6E3F08A-6FD8-08D6-4DE7-6DDA4674F419}"/>
              </a:ext>
            </a:extLst>
          </p:cNvPr>
          <p:cNvSpPr/>
          <p:nvPr/>
        </p:nvSpPr>
        <p:spPr>
          <a:xfrm>
            <a:off x="2098708" y="3303166"/>
            <a:ext cx="941208" cy="212891"/>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りすた</a:t>
            </a:r>
          </a:p>
        </p:txBody>
      </p:sp>
      <p:pic>
        <p:nvPicPr>
          <p:cNvPr id="35" name="図 34">
            <a:extLst>
              <a:ext uri="{FF2B5EF4-FFF2-40B4-BE49-F238E27FC236}">
                <a16:creationId xmlns:a16="http://schemas.microsoft.com/office/drawing/2014/main" id="{E65C7D7D-CE26-7B2C-BF7D-8998E317C5D2}"/>
              </a:ext>
            </a:extLst>
          </p:cNvPr>
          <p:cNvPicPr>
            <a:picLocks noChangeAspect="1"/>
          </p:cNvPicPr>
          <p:nvPr/>
        </p:nvPicPr>
        <p:blipFill>
          <a:blip r:embed="rId15">
            <a:extLst>
              <a:ext uri="{28A0092B-C50C-407E-A947-70E740481C1C}">
                <a14:useLocalDpi xmlns:a14="http://schemas.microsoft.com/office/drawing/2010/main" val="0"/>
              </a:ext>
            </a:extLst>
          </a:blip>
          <a:srcRect t="28017"/>
          <a:stretch/>
        </p:blipFill>
        <p:spPr>
          <a:xfrm>
            <a:off x="1886447" y="1187370"/>
            <a:ext cx="1346028" cy="1291878"/>
          </a:xfrm>
          <a:prstGeom prst="roundRect">
            <a:avLst>
              <a:gd name="adj" fmla="val 8594"/>
            </a:avLst>
          </a:prstGeom>
          <a:solidFill>
            <a:srgbClr val="FFFFFF">
              <a:shade val="85000"/>
            </a:srgbClr>
          </a:solidFill>
          <a:ln>
            <a:noFill/>
          </a:ln>
          <a:effectLst/>
        </p:spPr>
      </p:pic>
      <p:sp>
        <p:nvSpPr>
          <p:cNvPr id="17" name="楕円 16">
            <a:extLst>
              <a:ext uri="{FF2B5EF4-FFF2-40B4-BE49-F238E27FC236}">
                <a16:creationId xmlns:a16="http://schemas.microsoft.com/office/drawing/2014/main" id="{D37AC75B-5C57-693C-0923-856116991AA6}"/>
              </a:ext>
            </a:extLst>
          </p:cNvPr>
          <p:cNvSpPr/>
          <p:nvPr/>
        </p:nvSpPr>
        <p:spPr>
          <a:xfrm>
            <a:off x="2049267" y="906351"/>
            <a:ext cx="941208" cy="248617"/>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楓</a:t>
            </a:r>
          </a:p>
        </p:txBody>
      </p:sp>
      <p:pic>
        <p:nvPicPr>
          <p:cNvPr id="41" name="図 40">
            <a:extLst>
              <a:ext uri="{FF2B5EF4-FFF2-40B4-BE49-F238E27FC236}">
                <a16:creationId xmlns:a16="http://schemas.microsoft.com/office/drawing/2014/main" id="{6124D558-CCE7-C1D1-EE82-382BF928CEA9}"/>
              </a:ext>
            </a:extLst>
          </p:cNvPr>
          <p:cNvPicPr>
            <a:picLocks noChangeAspect="1"/>
          </p:cNvPicPr>
          <p:nvPr/>
        </p:nvPicPr>
        <p:blipFill>
          <a:blip r:embed="rId16">
            <a:extLst>
              <a:ext uri="{28A0092B-C50C-407E-A947-70E740481C1C}">
                <a14:useLocalDpi xmlns:a14="http://schemas.microsoft.com/office/drawing/2010/main" val="0"/>
              </a:ext>
            </a:extLst>
          </a:blip>
          <a:srcRect t="24991" b="16632"/>
          <a:stretch/>
        </p:blipFill>
        <p:spPr>
          <a:xfrm>
            <a:off x="184903" y="1167536"/>
            <a:ext cx="1665640" cy="1296463"/>
          </a:xfrm>
          <a:prstGeom prst="roundRect">
            <a:avLst>
              <a:gd name="adj" fmla="val 8594"/>
            </a:avLst>
          </a:prstGeom>
          <a:solidFill>
            <a:srgbClr val="FFFFFF">
              <a:shade val="85000"/>
            </a:srgbClr>
          </a:solidFill>
          <a:ln>
            <a:noFill/>
          </a:ln>
          <a:effectLst/>
        </p:spPr>
      </p:pic>
      <p:sp>
        <p:nvSpPr>
          <p:cNvPr id="3" name="楕円 2">
            <a:extLst>
              <a:ext uri="{FF2B5EF4-FFF2-40B4-BE49-F238E27FC236}">
                <a16:creationId xmlns:a16="http://schemas.microsoft.com/office/drawing/2014/main" id="{367C6EB2-23A9-56AB-026B-795C44F373BE}"/>
              </a:ext>
            </a:extLst>
          </p:cNvPr>
          <p:cNvSpPr/>
          <p:nvPr/>
        </p:nvSpPr>
        <p:spPr>
          <a:xfrm>
            <a:off x="479910" y="874308"/>
            <a:ext cx="914840" cy="339125"/>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紅葉山</a:t>
            </a:r>
            <a:endParaRPr kumimoji="1" lang="en-US" altLang="ja-JP" sz="1050" b="1" dirty="0">
              <a:latin typeface="HG丸ｺﾞｼｯｸM-PRO" panose="020F0600000000000000" pitchFamily="50" charset="-128"/>
              <a:ea typeface="HG丸ｺﾞｼｯｸM-PRO" panose="020F0600000000000000" pitchFamily="50" charset="-128"/>
            </a:endParaRPr>
          </a:p>
          <a:p>
            <a:pPr algn="ctr"/>
            <a:r>
              <a:rPr kumimoji="1" lang="ja-JP" altLang="en-US" sz="1050" b="1" dirty="0">
                <a:latin typeface="HG丸ｺﾞｼｯｸM-PRO" panose="020F0600000000000000" pitchFamily="50" charset="-128"/>
                <a:ea typeface="HG丸ｺﾞｼｯｸM-PRO" panose="020F0600000000000000" pitchFamily="50" charset="-128"/>
              </a:rPr>
              <a:t>サロン</a:t>
            </a:r>
          </a:p>
        </p:txBody>
      </p:sp>
      <p:sp>
        <p:nvSpPr>
          <p:cNvPr id="43" name="楕円 42">
            <a:extLst>
              <a:ext uri="{FF2B5EF4-FFF2-40B4-BE49-F238E27FC236}">
                <a16:creationId xmlns:a16="http://schemas.microsoft.com/office/drawing/2014/main" id="{152F12E6-1EEA-7821-028D-19EFAF8BDF54}"/>
              </a:ext>
            </a:extLst>
          </p:cNvPr>
          <p:cNvSpPr/>
          <p:nvPr/>
        </p:nvSpPr>
        <p:spPr>
          <a:xfrm>
            <a:off x="3625357" y="717528"/>
            <a:ext cx="941208" cy="248617"/>
          </a:xfrm>
          <a:prstGeom prst="ellips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真谷地</a:t>
            </a:r>
          </a:p>
        </p:txBody>
      </p:sp>
      <p:pic>
        <p:nvPicPr>
          <p:cNvPr id="46" name="図 45">
            <a:extLst>
              <a:ext uri="{FF2B5EF4-FFF2-40B4-BE49-F238E27FC236}">
                <a16:creationId xmlns:a16="http://schemas.microsoft.com/office/drawing/2014/main" id="{79CC82EF-D749-4F25-F1F1-6817CFC4238B}"/>
              </a:ext>
            </a:extLst>
          </p:cNvPr>
          <p:cNvPicPr>
            <a:picLocks noChangeAspect="1"/>
          </p:cNvPicPr>
          <p:nvPr/>
        </p:nvPicPr>
        <p:blipFill>
          <a:blip r:embed="rId17">
            <a:extLst>
              <a:ext uri="{28A0092B-C50C-407E-A947-70E740481C1C}">
                <a14:useLocalDpi xmlns:a14="http://schemas.microsoft.com/office/drawing/2010/main" val="0"/>
              </a:ext>
            </a:extLst>
          </a:blip>
          <a:srcRect l="14103" t="31374" r="12716" b="8503"/>
          <a:stretch/>
        </p:blipFill>
        <p:spPr>
          <a:xfrm>
            <a:off x="5112237" y="1080959"/>
            <a:ext cx="1743183" cy="1074084"/>
          </a:xfrm>
          <a:prstGeom prst="roundRect">
            <a:avLst>
              <a:gd name="adj" fmla="val 8594"/>
            </a:avLst>
          </a:prstGeom>
          <a:solidFill>
            <a:srgbClr val="FFFFFF">
              <a:shade val="85000"/>
            </a:srgbClr>
          </a:solidFill>
          <a:ln>
            <a:noFill/>
          </a:ln>
          <a:effectLst/>
        </p:spPr>
      </p:pic>
      <p:pic>
        <p:nvPicPr>
          <p:cNvPr id="49" name="図 48">
            <a:extLst>
              <a:ext uri="{FF2B5EF4-FFF2-40B4-BE49-F238E27FC236}">
                <a16:creationId xmlns:a16="http://schemas.microsoft.com/office/drawing/2014/main" id="{9F765157-94B3-11B5-DE6D-C921994F4773}"/>
              </a:ext>
            </a:extLst>
          </p:cNvPr>
          <p:cNvPicPr>
            <a:picLocks noChangeAspect="1"/>
          </p:cNvPicPr>
          <p:nvPr/>
        </p:nvPicPr>
        <p:blipFill>
          <a:blip r:embed="rId18">
            <a:extLst>
              <a:ext uri="{28A0092B-C50C-407E-A947-70E740481C1C}">
                <a14:useLocalDpi xmlns:a14="http://schemas.microsoft.com/office/drawing/2010/main" val="0"/>
              </a:ext>
            </a:extLst>
          </a:blip>
          <a:srcRect l="3860" t="35995" r="19606" b="22033"/>
          <a:stretch/>
        </p:blipFill>
        <p:spPr>
          <a:xfrm>
            <a:off x="6951230" y="1107734"/>
            <a:ext cx="1457982" cy="1066097"/>
          </a:xfrm>
          <a:prstGeom prst="roundRect">
            <a:avLst>
              <a:gd name="adj" fmla="val 8594"/>
            </a:avLst>
          </a:prstGeom>
          <a:solidFill>
            <a:srgbClr val="FFFFFF">
              <a:shade val="85000"/>
            </a:srgbClr>
          </a:solidFill>
          <a:ln>
            <a:noFill/>
          </a:ln>
          <a:effectLst/>
        </p:spPr>
      </p:pic>
      <p:pic>
        <p:nvPicPr>
          <p:cNvPr id="51" name="図 50">
            <a:extLst>
              <a:ext uri="{FF2B5EF4-FFF2-40B4-BE49-F238E27FC236}">
                <a16:creationId xmlns:a16="http://schemas.microsoft.com/office/drawing/2014/main" id="{130253D6-D666-3335-B9C6-7379492CB7AD}"/>
              </a:ext>
            </a:extLst>
          </p:cNvPr>
          <p:cNvPicPr>
            <a:picLocks noChangeAspect="1"/>
          </p:cNvPicPr>
          <p:nvPr/>
        </p:nvPicPr>
        <p:blipFill>
          <a:blip r:embed="rId19">
            <a:extLst>
              <a:ext uri="{28A0092B-C50C-407E-A947-70E740481C1C}">
                <a14:useLocalDpi xmlns:a14="http://schemas.microsoft.com/office/drawing/2010/main" val="0"/>
              </a:ext>
            </a:extLst>
          </a:blip>
          <a:srcRect t="23043"/>
          <a:stretch/>
        </p:blipFill>
        <p:spPr>
          <a:xfrm>
            <a:off x="8515298" y="970488"/>
            <a:ext cx="1181154" cy="1211972"/>
          </a:xfrm>
          <a:prstGeom prst="roundRect">
            <a:avLst>
              <a:gd name="adj" fmla="val 8594"/>
            </a:avLst>
          </a:prstGeom>
          <a:solidFill>
            <a:srgbClr val="FFFFFF">
              <a:shade val="85000"/>
            </a:srgbClr>
          </a:solidFill>
          <a:ln>
            <a:noFill/>
          </a:ln>
          <a:effectLst/>
        </p:spPr>
      </p:pic>
      <p:sp>
        <p:nvSpPr>
          <p:cNvPr id="5" name="吹き出し: 角を丸めた四角形 4">
            <a:extLst>
              <a:ext uri="{FF2B5EF4-FFF2-40B4-BE49-F238E27FC236}">
                <a16:creationId xmlns:a16="http://schemas.microsoft.com/office/drawing/2014/main" id="{C96130B3-2189-4FC2-BCD2-2DDB1851E790}"/>
              </a:ext>
            </a:extLst>
          </p:cNvPr>
          <p:cNvSpPr/>
          <p:nvPr/>
        </p:nvSpPr>
        <p:spPr>
          <a:xfrm>
            <a:off x="6949060" y="892031"/>
            <a:ext cx="1502534" cy="338554"/>
          </a:xfrm>
          <a:prstGeom prst="wedgeRoundRectCallout">
            <a:avLst>
              <a:gd name="adj1" fmla="val 15152"/>
              <a:gd name="adj2" fmla="val 73757"/>
              <a:gd name="adj3" fmla="val 16667"/>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来月の体力測定に向け片足立ち練習</a:t>
            </a:r>
          </a:p>
        </p:txBody>
      </p:sp>
      <p:pic>
        <p:nvPicPr>
          <p:cNvPr id="55" name="図 54">
            <a:extLst>
              <a:ext uri="{FF2B5EF4-FFF2-40B4-BE49-F238E27FC236}">
                <a16:creationId xmlns:a16="http://schemas.microsoft.com/office/drawing/2014/main" id="{6E00ACD4-5C18-9D5E-0F91-8CF8808DCEC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8379" y="1320545"/>
            <a:ext cx="1531860" cy="1148896"/>
          </a:xfrm>
          <a:prstGeom prst="roundRect">
            <a:avLst>
              <a:gd name="adj" fmla="val 8594"/>
            </a:avLst>
          </a:prstGeom>
          <a:solidFill>
            <a:srgbClr val="FFFFFF">
              <a:shade val="85000"/>
            </a:srgbClr>
          </a:solidFill>
          <a:ln>
            <a:noFill/>
          </a:ln>
          <a:effectLst/>
        </p:spPr>
      </p:pic>
      <p:sp>
        <p:nvSpPr>
          <p:cNvPr id="80" name="吹き出し: 角を丸めた四角形 79">
            <a:extLst>
              <a:ext uri="{FF2B5EF4-FFF2-40B4-BE49-F238E27FC236}">
                <a16:creationId xmlns:a16="http://schemas.microsoft.com/office/drawing/2014/main" id="{BED77001-78FC-479C-85DB-76684B30C61A}"/>
              </a:ext>
            </a:extLst>
          </p:cNvPr>
          <p:cNvSpPr/>
          <p:nvPr/>
        </p:nvSpPr>
        <p:spPr>
          <a:xfrm>
            <a:off x="3228855" y="992483"/>
            <a:ext cx="1615836" cy="305526"/>
          </a:xfrm>
          <a:prstGeom prst="wedgeRoundRectCallout">
            <a:avLst>
              <a:gd name="adj1" fmla="val 14823"/>
              <a:gd name="adj2" fmla="val 106766"/>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大雪のため事業は中止</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1000" dirty="0">
                <a:latin typeface="HG丸ｺﾞｼｯｸM-PRO" panose="020F0600000000000000" pitchFamily="50" charset="-128"/>
                <a:ea typeface="HG丸ｺﾞｼｯｸM-PRO" panose="020F0600000000000000" pitchFamily="50" charset="-128"/>
              </a:rPr>
              <a:t>でしたが、みなさん集合</a:t>
            </a:r>
            <a:endParaRPr kumimoji="1" lang="en-US" altLang="ja-JP" sz="1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4730396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22868</TotalTime>
  <Words>739</Words>
  <Application>Microsoft Office PowerPoint</Application>
  <PresentationFormat>A4 210 x 297 mm</PresentationFormat>
  <Paragraphs>78</Paragraphs>
  <Slides>2</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vt:i4>
      </vt:variant>
    </vt:vector>
  </HeadingPairs>
  <TitlesOfParts>
    <vt:vector size="9" baseType="lpstr">
      <vt:lpstr>HG丸ｺﾞｼｯｸM-PRO</vt:lpstr>
      <vt:lpstr>游ゴシック</vt:lpstr>
      <vt:lpstr>Arial</vt:lpstr>
      <vt:lpstr>Calibri</vt:lpstr>
      <vt:lpstr>Calibri Light</vt:lpstr>
      <vt:lpstr>Segoe UI Historic</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PC-04</dc:creator>
  <cp:lastModifiedBy>慎策 谷口</cp:lastModifiedBy>
  <cp:revision>743</cp:revision>
  <cp:lastPrinted>2024-12-20T04:19:53Z</cp:lastPrinted>
  <dcterms:created xsi:type="dcterms:W3CDTF">2021-01-08T05:57:41Z</dcterms:created>
  <dcterms:modified xsi:type="dcterms:W3CDTF">2024-12-20T07:40:53Z</dcterms:modified>
</cp:coreProperties>
</file>